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45"/>
  </p:notesMasterIdLst>
  <p:handoutMasterIdLst>
    <p:handoutMasterId r:id="rId46"/>
  </p:handoutMasterIdLst>
  <p:sldIdLst>
    <p:sldId id="256" r:id="rId5"/>
    <p:sldId id="346" r:id="rId6"/>
    <p:sldId id="287" r:id="rId7"/>
    <p:sldId id="279" r:id="rId8"/>
    <p:sldId id="285" r:id="rId9"/>
    <p:sldId id="290" r:id="rId10"/>
    <p:sldId id="295" r:id="rId11"/>
    <p:sldId id="282" r:id="rId12"/>
    <p:sldId id="323" r:id="rId13"/>
    <p:sldId id="324" r:id="rId14"/>
    <p:sldId id="291" r:id="rId15"/>
    <p:sldId id="326" r:id="rId16"/>
    <p:sldId id="300" r:id="rId17"/>
    <p:sldId id="297" r:id="rId18"/>
    <p:sldId id="298" r:id="rId19"/>
    <p:sldId id="299" r:id="rId20"/>
    <p:sldId id="340" r:id="rId21"/>
    <p:sldId id="341" r:id="rId22"/>
    <p:sldId id="342" r:id="rId23"/>
    <p:sldId id="343" r:id="rId24"/>
    <p:sldId id="344" r:id="rId25"/>
    <p:sldId id="345" r:id="rId26"/>
    <p:sldId id="302" r:id="rId27"/>
    <p:sldId id="322" r:id="rId28"/>
    <p:sldId id="327" r:id="rId29"/>
    <p:sldId id="330" r:id="rId30"/>
    <p:sldId id="331" r:id="rId31"/>
    <p:sldId id="332" r:id="rId32"/>
    <p:sldId id="333" r:id="rId33"/>
    <p:sldId id="309" r:id="rId34"/>
    <p:sldId id="310" r:id="rId35"/>
    <p:sldId id="311" r:id="rId36"/>
    <p:sldId id="321" r:id="rId37"/>
    <p:sldId id="312" r:id="rId38"/>
    <p:sldId id="313" r:id="rId39"/>
    <p:sldId id="314" r:id="rId40"/>
    <p:sldId id="315" r:id="rId41"/>
    <p:sldId id="316" r:id="rId42"/>
    <p:sldId id="334" r:id="rId43"/>
    <p:sldId id="266" r:id="rId44"/>
  </p:sldIdLst>
  <p:sldSz cx="9144000" cy="5143500" type="screen16x9"/>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userDrawn="1">
          <p15:clr>
            <a:srgbClr val="A4A3A4"/>
          </p15:clr>
        </p15:guide>
        <p15:guide id="2" pos="3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61E"/>
    <a:srgbClr val="B3161E"/>
    <a:srgbClr val="AF1420"/>
    <a:srgbClr val="AE151D"/>
    <a:srgbClr val="7F7F7F"/>
    <a:srgbClr val="788A97"/>
    <a:srgbClr val="FFFFFF"/>
    <a:srgbClr val="B3151D"/>
    <a:srgbClr val="A6B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77912" autoAdjust="0"/>
  </p:normalViewPr>
  <p:slideViewPr>
    <p:cSldViewPr snapToGrid="0">
      <p:cViewPr varScale="1">
        <p:scale>
          <a:sx n="129" d="100"/>
          <a:sy n="129" d="100"/>
        </p:scale>
        <p:origin x="930" y="108"/>
      </p:cViewPr>
      <p:guideLst>
        <p:guide orient="horz" pos="146"/>
        <p:guide pos="3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154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F6F9AADF-1C0E-4FE5-B5BA-B0642BDFDC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85F4AFE0-7023-4487-BEE7-5A044DDB2A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87F28-645C-4C28-B02F-623FEFF8E3A3}" type="datetimeFigureOut">
              <a:rPr lang="da-DK" smtClean="0"/>
              <a:t>17-11-2022</a:t>
            </a:fld>
            <a:endParaRPr lang="da-DK"/>
          </a:p>
        </p:txBody>
      </p:sp>
      <p:sp>
        <p:nvSpPr>
          <p:cNvPr id="4" name="Pladsholder til sidefod 3">
            <a:extLst>
              <a:ext uri="{FF2B5EF4-FFF2-40B4-BE49-F238E27FC236}">
                <a16:creationId xmlns:a16="http://schemas.microsoft.com/office/drawing/2014/main" id="{FD305750-BD14-4F75-9CF0-FF6D0FE718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RFPl No.: DRC/RFP/PA/31102022/WLI/SAH ,Provision of Work-injury and life Insurance Service for DRC Yemen Staff for One Year in 2022/2023</a:t>
            </a:r>
            <a:endParaRPr lang="da-DK"/>
          </a:p>
        </p:txBody>
      </p:sp>
      <p:sp>
        <p:nvSpPr>
          <p:cNvPr id="5" name="Pladsholder til slidenummer 4">
            <a:extLst>
              <a:ext uri="{FF2B5EF4-FFF2-40B4-BE49-F238E27FC236}">
                <a16:creationId xmlns:a16="http://schemas.microsoft.com/office/drawing/2014/main" id="{A8A482F5-BA61-4613-AE2A-8E6DAA267B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BA664B-ECC5-4889-8FB1-9BDEEA7D9C98}" type="slidenum">
              <a:rPr lang="da-DK" smtClean="0"/>
              <a:t>‹#›</a:t>
            </a:fld>
            <a:endParaRPr lang="da-DK"/>
          </a:p>
        </p:txBody>
      </p:sp>
    </p:spTree>
    <p:extLst>
      <p:ext uri="{BB962C8B-B14F-4D97-AF65-F5344CB8AC3E}">
        <p14:creationId xmlns:p14="http://schemas.microsoft.com/office/powerpoint/2010/main" val="154093883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RFPl No.: DRC/RFP/PA/31102022/WLI/SAH ,Provision of Work-injury and life Insurance Service for DRC Yemen Staff for One Year in 2022/2023</a:t>
            </a:r>
            <a:endParaRPr lang="da-DK"/>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7EC840-5E83-4DDE-88B0-79583A601F79}" type="slidenum">
              <a:rPr lang="da-DK"/>
              <a:pPr/>
              <a:t>‹#›</a:t>
            </a:fld>
            <a:endParaRPr lang="da-DK"/>
          </a:p>
        </p:txBody>
      </p:sp>
    </p:spTree>
    <p:extLst>
      <p:ext uri="{BB962C8B-B14F-4D97-AF65-F5344CB8AC3E}">
        <p14:creationId xmlns:p14="http://schemas.microsoft.com/office/powerpoint/2010/main" val="1668967545"/>
      </p:ext>
    </p:extLst>
  </p:cSld>
  <p:clrMap bg1="lt1" tx1="dk1" bg2="lt2" tx2="dk2" accent1="accent1" accent2="accent2" accent3="accent3" accent4="accent4" accent5="accent5" accent6="accent6" hlink="hlink" folHlink="folHlink"/>
  <p:hf sldNum="0" hdr="0" dt="0"/>
  <p:notesStyle>
    <a:lvl1pPr algn="l" rtl="0" fontAlgn="base">
      <a:spcBef>
        <a:spcPct val="30000"/>
      </a:spcBef>
      <a:spcAft>
        <a:spcPct val="0"/>
      </a:spcAft>
      <a:defRPr sz="900" kern="1200">
        <a:solidFill>
          <a:schemeClr val="tx1"/>
        </a:solidFill>
        <a:latin typeface="Arial" charset="0"/>
        <a:ea typeface="+mn-ea"/>
        <a:cs typeface="+mn-cs"/>
      </a:defRPr>
    </a:lvl1pPr>
    <a:lvl2pPr marL="342900" algn="l" rtl="0" fontAlgn="base">
      <a:spcBef>
        <a:spcPct val="30000"/>
      </a:spcBef>
      <a:spcAft>
        <a:spcPct val="0"/>
      </a:spcAft>
      <a:defRPr sz="900" kern="1200">
        <a:solidFill>
          <a:schemeClr val="tx1"/>
        </a:solidFill>
        <a:latin typeface="Arial" charset="0"/>
        <a:ea typeface="+mn-ea"/>
        <a:cs typeface="+mn-cs"/>
      </a:defRPr>
    </a:lvl2pPr>
    <a:lvl3pPr marL="685800" algn="l" rtl="0" fontAlgn="base">
      <a:spcBef>
        <a:spcPct val="30000"/>
      </a:spcBef>
      <a:spcAft>
        <a:spcPct val="0"/>
      </a:spcAft>
      <a:defRPr sz="900" kern="1200">
        <a:solidFill>
          <a:schemeClr val="tx1"/>
        </a:solidFill>
        <a:latin typeface="Arial" charset="0"/>
        <a:ea typeface="+mn-ea"/>
        <a:cs typeface="+mn-cs"/>
      </a:defRPr>
    </a:lvl3pPr>
    <a:lvl4pPr marL="1028700" algn="l" rtl="0" fontAlgn="base">
      <a:spcBef>
        <a:spcPct val="30000"/>
      </a:spcBef>
      <a:spcAft>
        <a:spcPct val="0"/>
      </a:spcAft>
      <a:defRPr sz="900" kern="1200">
        <a:solidFill>
          <a:schemeClr val="tx1"/>
        </a:solidFill>
        <a:latin typeface="Arial" charset="0"/>
        <a:ea typeface="+mn-ea"/>
        <a:cs typeface="+mn-cs"/>
      </a:defRPr>
    </a:lvl4pPr>
    <a:lvl5pPr marL="1371600" algn="l" rtl="0" fontAlgn="base">
      <a:spcBef>
        <a:spcPct val="30000"/>
      </a:spcBef>
      <a:spcAft>
        <a:spcPct val="0"/>
      </a:spcAft>
      <a:defRPr sz="900" kern="1200">
        <a:solidFill>
          <a:schemeClr val="tx1"/>
        </a:solidFill>
        <a:latin typeface="Arial"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324927C2-E19C-CBED-9BEB-E60C268D29CB}"/>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174809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B12188DD-0299-C236-6465-F3629B365018}"/>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157905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B9E779BA-B6E2-DDBE-7404-A6FCF206FDAB}"/>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1949744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GB" altLang="da-DK" dirty="0"/>
          </a:p>
        </p:txBody>
      </p:sp>
      <p:sp>
        <p:nvSpPr>
          <p:cNvPr id="2" name="Footer Placeholder 1">
            <a:extLst>
              <a:ext uri="{FF2B5EF4-FFF2-40B4-BE49-F238E27FC236}">
                <a16:creationId xmlns:a16="http://schemas.microsoft.com/office/drawing/2014/main" id="{15B5CCB0-D7CD-F3DC-3BC9-6DE47DC71F59}"/>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269879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D4DE6761-FE47-0C76-BE64-D9B720C9065D}"/>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377870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each Annex </a:t>
            </a:r>
          </a:p>
        </p:txBody>
      </p:sp>
      <p:sp>
        <p:nvSpPr>
          <p:cNvPr id="5" name="Footer Placeholder 4">
            <a:extLst>
              <a:ext uri="{FF2B5EF4-FFF2-40B4-BE49-F238E27FC236}">
                <a16:creationId xmlns:a16="http://schemas.microsoft.com/office/drawing/2014/main" id="{21353BAC-20E6-06B9-CDCA-A686C6A7BBF5}"/>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1723306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each Annex </a:t>
            </a:r>
          </a:p>
        </p:txBody>
      </p:sp>
      <p:sp>
        <p:nvSpPr>
          <p:cNvPr id="5" name="Footer Placeholder 4">
            <a:extLst>
              <a:ext uri="{FF2B5EF4-FFF2-40B4-BE49-F238E27FC236}">
                <a16:creationId xmlns:a16="http://schemas.microsoft.com/office/drawing/2014/main" id="{D0EFCD67-0308-BA86-7B57-82E84DC46C22}"/>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1991694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each Annex </a:t>
            </a:r>
          </a:p>
        </p:txBody>
      </p:sp>
      <p:sp>
        <p:nvSpPr>
          <p:cNvPr id="5" name="Footer Placeholder 4">
            <a:extLst>
              <a:ext uri="{FF2B5EF4-FFF2-40B4-BE49-F238E27FC236}">
                <a16:creationId xmlns:a16="http://schemas.microsoft.com/office/drawing/2014/main" id="{4E5EBA62-A815-CE8A-5A8D-142783AEF8AF}"/>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2989607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each Annex </a:t>
            </a:r>
          </a:p>
        </p:txBody>
      </p:sp>
      <p:sp>
        <p:nvSpPr>
          <p:cNvPr id="5" name="Footer Placeholder 4">
            <a:extLst>
              <a:ext uri="{FF2B5EF4-FFF2-40B4-BE49-F238E27FC236}">
                <a16:creationId xmlns:a16="http://schemas.microsoft.com/office/drawing/2014/main" id="{9C1FAF88-3718-379D-F12F-F2637A42FD95}"/>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3629724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each Annex </a:t>
            </a:r>
          </a:p>
        </p:txBody>
      </p:sp>
      <p:sp>
        <p:nvSpPr>
          <p:cNvPr id="5" name="Footer Placeholder 4">
            <a:extLst>
              <a:ext uri="{FF2B5EF4-FFF2-40B4-BE49-F238E27FC236}">
                <a16:creationId xmlns:a16="http://schemas.microsoft.com/office/drawing/2014/main" id="{590A248D-D716-D590-A931-0DB33387EDFF}"/>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3487556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each Annex </a:t>
            </a:r>
          </a:p>
        </p:txBody>
      </p:sp>
      <p:sp>
        <p:nvSpPr>
          <p:cNvPr id="5" name="Footer Placeholder 4">
            <a:extLst>
              <a:ext uri="{FF2B5EF4-FFF2-40B4-BE49-F238E27FC236}">
                <a16:creationId xmlns:a16="http://schemas.microsoft.com/office/drawing/2014/main" id="{3400125E-A41F-2E9F-821D-FE61BD1AF2ED}"/>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47263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GB" altLang="da-DK" dirty="0"/>
          </a:p>
        </p:txBody>
      </p:sp>
      <p:sp>
        <p:nvSpPr>
          <p:cNvPr id="2" name="Footer Placeholder 1">
            <a:extLst>
              <a:ext uri="{FF2B5EF4-FFF2-40B4-BE49-F238E27FC236}">
                <a16:creationId xmlns:a16="http://schemas.microsoft.com/office/drawing/2014/main" id="{9413088C-5C3C-75FF-7283-93CEDEA2F994}"/>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114803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each Annex </a:t>
            </a:r>
          </a:p>
        </p:txBody>
      </p:sp>
      <p:sp>
        <p:nvSpPr>
          <p:cNvPr id="5" name="Footer Placeholder 4">
            <a:extLst>
              <a:ext uri="{FF2B5EF4-FFF2-40B4-BE49-F238E27FC236}">
                <a16:creationId xmlns:a16="http://schemas.microsoft.com/office/drawing/2014/main" id="{760B5D30-95A1-32CA-0B4E-7F2A625D56F8}"/>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4192995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each Annex </a:t>
            </a:r>
          </a:p>
        </p:txBody>
      </p:sp>
      <p:sp>
        <p:nvSpPr>
          <p:cNvPr id="5" name="Footer Placeholder 4">
            <a:extLst>
              <a:ext uri="{FF2B5EF4-FFF2-40B4-BE49-F238E27FC236}">
                <a16:creationId xmlns:a16="http://schemas.microsoft.com/office/drawing/2014/main" id="{AFE91E2F-0567-48CE-2C3C-A41692E3A789}"/>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1003119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each Annex </a:t>
            </a:r>
          </a:p>
        </p:txBody>
      </p:sp>
      <p:sp>
        <p:nvSpPr>
          <p:cNvPr id="5" name="Footer Placeholder 4">
            <a:extLst>
              <a:ext uri="{FF2B5EF4-FFF2-40B4-BE49-F238E27FC236}">
                <a16:creationId xmlns:a16="http://schemas.microsoft.com/office/drawing/2014/main" id="{3DD2DC3F-1AF4-198A-5C87-BAAE38C15D41}"/>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905990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GB" altLang="da-DK" dirty="0"/>
          </a:p>
        </p:txBody>
      </p:sp>
      <p:sp>
        <p:nvSpPr>
          <p:cNvPr id="2" name="Footer Placeholder 1">
            <a:extLst>
              <a:ext uri="{FF2B5EF4-FFF2-40B4-BE49-F238E27FC236}">
                <a16:creationId xmlns:a16="http://schemas.microsoft.com/office/drawing/2014/main" id="{F310BCD9-C0ED-2D07-609B-886662F63E2C}"/>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13900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each Annex </a:t>
            </a:r>
          </a:p>
        </p:txBody>
      </p:sp>
      <p:sp>
        <p:nvSpPr>
          <p:cNvPr id="5" name="Footer Placeholder 4">
            <a:extLst>
              <a:ext uri="{FF2B5EF4-FFF2-40B4-BE49-F238E27FC236}">
                <a16:creationId xmlns:a16="http://schemas.microsoft.com/office/drawing/2014/main" id="{2755C555-0CD0-54F5-9F7A-2159C969E416}"/>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1034117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each Annex </a:t>
            </a:r>
          </a:p>
        </p:txBody>
      </p:sp>
      <p:sp>
        <p:nvSpPr>
          <p:cNvPr id="5" name="Footer Placeholder 4">
            <a:extLst>
              <a:ext uri="{FF2B5EF4-FFF2-40B4-BE49-F238E27FC236}">
                <a16:creationId xmlns:a16="http://schemas.microsoft.com/office/drawing/2014/main" id="{7EEF6D02-A630-1316-40C9-62A361954860}"/>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1325415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GB" altLang="da-DK" dirty="0"/>
          </a:p>
        </p:txBody>
      </p:sp>
      <p:sp>
        <p:nvSpPr>
          <p:cNvPr id="2" name="Footer Placeholder 1">
            <a:extLst>
              <a:ext uri="{FF2B5EF4-FFF2-40B4-BE49-F238E27FC236}">
                <a16:creationId xmlns:a16="http://schemas.microsoft.com/office/drawing/2014/main" id="{D286F3E4-2871-82D9-F450-9FF707CE2578}"/>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3028465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each Annex </a:t>
            </a:r>
          </a:p>
        </p:txBody>
      </p:sp>
      <p:sp>
        <p:nvSpPr>
          <p:cNvPr id="5" name="Footer Placeholder 4">
            <a:extLst>
              <a:ext uri="{FF2B5EF4-FFF2-40B4-BE49-F238E27FC236}">
                <a16:creationId xmlns:a16="http://schemas.microsoft.com/office/drawing/2014/main" id="{906EB4C1-4E63-2B75-A20F-F5A4E805A7AF}"/>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1177900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GB" altLang="da-DK" dirty="0"/>
          </a:p>
        </p:txBody>
      </p:sp>
      <p:sp>
        <p:nvSpPr>
          <p:cNvPr id="2" name="Footer Placeholder 1">
            <a:extLst>
              <a:ext uri="{FF2B5EF4-FFF2-40B4-BE49-F238E27FC236}">
                <a16:creationId xmlns:a16="http://schemas.microsoft.com/office/drawing/2014/main" id="{1F6A74CB-4C12-1507-5FF0-06E4AAB19362}"/>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2839946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each Annex </a:t>
            </a:r>
          </a:p>
        </p:txBody>
      </p:sp>
      <p:sp>
        <p:nvSpPr>
          <p:cNvPr id="5" name="Footer Placeholder 4">
            <a:extLst>
              <a:ext uri="{FF2B5EF4-FFF2-40B4-BE49-F238E27FC236}">
                <a16:creationId xmlns:a16="http://schemas.microsoft.com/office/drawing/2014/main" id="{CC6985B9-2D75-8C1B-6FEC-23329DB5ED01}"/>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55312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AF411C75-F969-091A-5C69-A1DC25B0A5CF}"/>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1846304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each Annex </a:t>
            </a:r>
          </a:p>
        </p:txBody>
      </p:sp>
      <p:sp>
        <p:nvSpPr>
          <p:cNvPr id="5" name="Footer Placeholder 4">
            <a:extLst>
              <a:ext uri="{FF2B5EF4-FFF2-40B4-BE49-F238E27FC236}">
                <a16:creationId xmlns:a16="http://schemas.microsoft.com/office/drawing/2014/main" id="{8BA49F1B-F7DD-2B58-50F5-4823AF26C38A}"/>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4113681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GB" altLang="da-DK" dirty="0"/>
          </a:p>
        </p:txBody>
      </p:sp>
      <p:sp>
        <p:nvSpPr>
          <p:cNvPr id="2" name="Footer Placeholder 1">
            <a:extLst>
              <a:ext uri="{FF2B5EF4-FFF2-40B4-BE49-F238E27FC236}">
                <a16:creationId xmlns:a16="http://schemas.microsoft.com/office/drawing/2014/main" id="{72E4FC2A-9080-9970-CF91-69150D3C30F9}"/>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87774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1CE57393-1D92-6F85-5A76-4F62273FF9B0}"/>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1210203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BDD49E33-E4AA-1257-65D3-EA5DFE0DB7F1}"/>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324627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3C35D732-FE23-8C4C-169F-96AA3D663EFE}"/>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231582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BA4B5FDD-AC18-C4CB-B20C-A504003DF7F1}"/>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400646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6D69A442-E96A-ADDA-D80D-9312A1996F04}"/>
              </a:ext>
            </a:extLst>
          </p:cNvPr>
          <p:cNvSpPr>
            <a:spLocks noGrp="1"/>
          </p:cNvSpPr>
          <p:nvPr>
            <p:ph type="ftr" sz="quarter" idx="4"/>
          </p:nvPr>
        </p:nvSpPr>
        <p:spPr/>
        <p:txBody>
          <a:bodyPr/>
          <a:lstStyle/>
          <a:p>
            <a:r>
              <a:rPr lang="en-US"/>
              <a:t>RFPl No.: DRC/RFP/PA/31102022/WLI/SAH ,Provision of Work-injury and life Insurance Service for DRC Yemen Staff for One Year in 2022/2023</a:t>
            </a:r>
            <a:endParaRPr lang="da-DK"/>
          </a:p>
        </p:txBody>
      </p:sp>
    </p:spTree>
    <p:extLst>
      <p:ext uri="{BB962C8B-B14F-4D97-AF65-F5344CB8AC3E}">
        <p14:creationId xmlns:p14="http://schemas.microsoft.com/office/powerpoint/2010/main" val="749463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slide 1">
    <p:bg>
      <p:bgPr>
        <a:solidFill>
          <a:srgbClr val="AF161E"/>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B31AD84-33AE-42B1-A0E4-EA522935F7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pic>
        <p:nvPicPr>
          <p:cNvPr id="13" name="Billede 12">
            <a:extLst>
              <a:ext uri="{FF2B5EF4-FFF2-40B4-BE49-F238E27FC236}">
                <a16:creationId xmlns:a16="http://schemas.microsoft.com/office/drawing/2014/main" id="{20248E21-16B0-41FE-91E6-928734C751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567325" y="2046023"/>
            <a:ext cx="2007550" cy="1037738"/>
          </a:xfrm>
          <a:prstGeom prst="rect">
            <a:avLst/>
          </a:prstGeom>
        </p:spPr>
      </p:pic>
    </p:spTree>
    <p:extLst>
      <p:ext uri="{BB962C8B-B14F-4D97-AF65-F5344CB8AC3E}">
        <p14:creationId xmlns:p14="http://schemas.microsoft.com/office/powerpoint/2010/main" val="15100611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ew section - photo">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gradFill>
            <a:gsLst>
              <a:gs pos="0">
                <a:schemeClr val="tx2">
                  <a:alpha val="90000"/>
                </a:schemeClr>
              </a:gs>
              <a:gs pos="74000">
                <a:schemeClr val="tx2">
                  <a:alpha val="95000"/>
                </a:schemeClr>
              </a:gs>
              <a:gs pos="83000">
                <a:schemeClr val="tx2"/>
              </a:gs>
              <a:gs pos="100000">
                <a:schemeClr val="tx2"/>
              </a:gs>
            </a:gsLst>
            <a:lin ang="10800000" scaled="1"/>
          </a:gradFill>
        </p:spPr>
      </p:pic>
      <p:sp>
        <p:nvSpPr>
          <p:cNvPr id="15" name="Pladsholder til billede 14">
            <a:extLst>
              <a:ext uri="{FF2B5EF4-FFF2-40B4-BE49-F238E27FC236}">
                <a16:creationId xmlns:a16="http://schemas.microsoft.com/office/drawing/2014/main" id="{16C6F774-762C-46CE-A3FC-38088025B338}"/>
              </a:ext>
            </a:extLst>
          </p:cNvPr>
          <p:cNvSpPr>
            <a:spLocks noGrp="1"/>
          </p:cNvSpPr>
          <p:nvPr>
            <p:ph type="pic" sz="quarter" idx="11" hasCustomPrompt="1"/>
          </p:nvPr>
        </p:nvSpPr>
        <p:spPr>
          <a:xfrm>
            <a:off x="1" y="-294"/>
            <a:ext cx="9144000" cy="5143500"/>
          </a:xfrm>
        </p:spPr>
        <p:txBody>
          <a:bodyPr/>
          <a:lstStyle>
            <a:lvl1pPr marL="0" indent="0">
              <a:buFontTx/>
              <a:buNone/>
              <a:defRPr sz="1200"/>
            </a:lvl1pPr>
          </a:lstStyle>
          <a:p>
            <a:r>
              <a:rPr lang="da-DK" dirty="0"/>
              <a:t> </a:t>
            </a:r>
            <a:r>
              <a:rPr lang="da-DK" dirty="0" err="1"/>
              <a:t>Clik</a:t>
            </a:r>
            <a:r>
              <a:rPr lang="da-DK" dirty="0"/>
              <a:t> the </a:t>
            </a:r>
            <a:r>
              <a:rPr lang="da-DK" dirty="0" err="1"/>
              <a:t>icon</a:t>
            </a:r>
            <a:r>
              <a:rPr lang="da-DK" dirty="0"/>
              <a:t> to </a:t>
            </a:r>
            <a:r>
              <a:rPr lang="da-DK" dirty="0" err="1"/>
              <a:t>add</a:t>
            </a:r>
            <a:r>
              <a:rPr lang="da-DK" dirty="0"/>
              <a:t> </a:t>
            </a:r>
            <a:r>
              <a:rPr lang="da-DK" dirty="0" err="1"/>
              <a:t>another</a:t>
            </a:r>
            <a:r>
              <a:rPr lang="da-DK" dirty="0"/>
              <a:t> </a:t>
            </a:r>
            <a:r>
              <a:rPr lang="da-DK" dirty="0" err="1"/>
              <a:t>photo</a:t>
            </a:r>
            <a:endParaRPr lang="da-DK" dirty="0"/>
          </a:p>
        </p:txBody>
      </p:sp>
      <p:sp>
        <p:nvSpPr>
          <p:cNvPr id="19" name="Pladsholder til tekst 18">
            <a:extLst>
              <a:ext uri="{FF2B5EF4-FFF2-40B4-BE49-F238E27FC236}">
                <a16:creationId xmlns:a16="http://schemas.microsoft.com/office/drawing/2014/main" id="{B18210C6-F87A-4159-AE5D-3E1D9EE496BA}"/>
              </a:ext>
            </a:extLst>
          </p:cNvPr>
          <p:cNvSpPr>
            <a:spLocks noGrp="1"/>
          </p:cNvSpPr>
          <p:nvPr>
            <p:ph type="body" sz="quarter" idx="12" hasCustomPrompt="1"/>
          </p:nvPr>
        </p:nvSpPr>
        <p:spPr>
          <a:xfrm>
            <a:off x="1087200" y="1918800"/>
            <a:ext cx="6969600" cy="1458913"/>
          </a:xfrm>
          <a:solidFill>
            <a:srgbClr val="AE151D">
              <a:alpha val="90000"/>
            </a:srgbClr>
          </a:solid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dirty="0"/>
              <a:t> </a:t>
            </a:r>
          </a:p>
        </p:txBody>
      </p:sp>
      <p:sp>
        <p:nvSpPr>
          <p:cNvPr id="3" name="Pladsholder til tekst 2">
            <a:extLst>
              <a:ext uri="{FF2B5EF4-FFF2-40B4-BE49-F238E27FC236}">
                <a16:creationId xmlns:a16="http://schemas.microsoft.com/office/drawing/2014/main" id="{DA4B223F-4091-4FDF-9D9C-F834F351770F}"/>
              </a:ext>
            </a:extLst>
          </p:cNvPr>
          <p:cNvSpPr>
            <a:spLocks noGrp="1"/>
          </p:cNvSpPr>
          <p:nvPr>
            <p:ph type="body" sz="quarter" idx="10" hasCustomPrompt="1"/>
          </p:nvPr>
        </p:nvSpPr>
        <p:spPr>
          <a:xfrm>
            <a:off x="8287200" y="165600"/>
            <a:ext cx="682625" cy="280988"/>
          </a:xfrm>
          <a:blipFill>
            <a:blip r:embed="rId3"/>
            <a:stretch>
              <a:fillRect/>
            </a:stretch>
          </a:blipFill>
        </p:spPr>
        <p:txBody>
          <a:bodyPr/>
          <a:lstStyle>
            <a:lvl1pPr marL="0" indent="0">
              <a:buFontTx/>
              <a:buNone/>
              <a:defRPr sz="800"/>
            </a:lvl1pPr>
            <a:lvl2pPr>
              <a:defRPr sz="800"/>
            </a:lvl2pPr>
            <a:lvl3pPr>
              <a:defRPr sz="800"/>
            </a:lvl3pPr>
            <a:lvl4pPr>
              <a:defRPr sz="800"/>
            </a:lvl4pPr>
            <a:lvl5pPr>
              <a:defRPr sz="800"/>
            </a:lvl5pPr>
          </a:lstStyle>
          <a:p>
            <a:pPr lvl="0"/>
            <a:r>
              <a:rPr lang="da-DK" dirty="0"/>
              <a:t> </a:t>
            </a:r>
          </a:p>
        </p:txBody>
      </p:sp>
      <p:sp>
        <p:nvSpPr>
          <p:cNvPr id="5" name="Titel 4">
            <a:extLst>
              <a:ext uri="{FF2B5EF4-FFF2-40B4-BE49-F238E27FC236}">
                <a16:creationId xmlns:a16="http://schemas.microsoft.com/office/drawing/2014/main" id="{3E4237DD-06DD-42B8-8240-AB200D7B0B9F}"/>
              </a:ext>
            </a:extLst>
          </p:cNvPr>
          <p:cNvSpPr>
            <a:spLocks noGrp="1"/>
          </p:cNvSpPr>
          <p:nvPr>
            <p:ph type="title" hasCustomPrompt="1"/>
          </p:nvPr>
        </p:nvSpPr>
        <p:spPr>
          <a:xfrm>
            <a:off x="1231200" y="2084400"/>
            <a:ext cx="6681600" cy="1119600"/>
          </a:xfrm>
        </p:spPr>
        <p:txBody>
          <a:bodyPr anchor="ctr"/>
          <a:lstStyle>
            <a:lvl1pPr algn="ctr">
              <a:defRPr>
                <a:solidFill>
                  <a:schemeClr val="bg1"/>
                </a:solidFill>
              </a:defRPr>
            </a:lvl1pPr>
          </a:lstStyle>
          <a:p>
            <a:r>
              <a:rPr lang="da-DK" dirty="0"/>
              <a:t>Title - new </a:t>
            </a:r>
            <a:r>
              <a:rPr lang="da-DK" dirty="0" err="1"/>
              <a:t>section</a:t>
            </a:r>
            <a:r>
              <a:rPr lang="da-DK" dirty="0"/>
              <a:t> </a:t>
            </a:r>
          </a:p>
        </p:txBody>
      </p:sp>
    </p:spTree>
    <p:extLst>
      <p:ext uri="{BB962C8B-B14F-4D97-AF65-F5344CB8AC3E}">
        <p14:creationId xmlns:p14="http://schemas.microsoft.com/office/powerpoint/2010/main" val="38803698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eadline, text and graphics,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0" y="417600"/>
            <a:ext cx="7416900" cy="626255"/>
          </a:xfrm>
        </p:spPr>
        <p:txBody>
          <a:bodyPr/>
          <a:lstStyle>
            <a:lvl1pPr>
              <a:defRPr sz="3600"/>
            </a:lvl1pPr>
          </a:lstStyle>
          <a:p>
            <a:r>
              <a:rPr lang="da-DK" dirty="0"/>
              <a:t>Write a </a:t>
            </a:r>
            <a:r>
              <a:rPr lang="da-DK" dirty="0" err="1"/>
              <a:t>headline</a:t>
            </a:r>
            <a:endParaRPr lang="da-DK" dirty="0"/>
          </a:p>
        </p:txBody>
      </p:sp>
      <p:sp>
        <p:nvSpPr>
          <p:cNvPr id="3" name="Pladsholder til indhold 2"/>
          <p:cNvSpPr>
            <a:spLocks noGrp="1"/>
          </p:cNvSpPr>
          <p:nvPr>
            <p:ph idx="1" hasCustomPrompt="1"/>
          </p:nvPr>
        </p:nvSpPr>
        <p:spPr>
          <a:xfrm>
            <a:off x="529200" y="1486800"/>
            <a:ext cx="7416900" cy="3060000"/>
          </a:xfrm>
          <a:prstGeom prst="rect">
            <a:avLst/>
          </a:prstGeom>
        </p:spPr>
        <p:txBody>
          <a:bodyPr/>
          <a:lstStyle>
            <a:lvl1pPr>
              <a:defRPr sz="2000"/>
            </a:lvl1pPr>
            <a:lvl2pPr>
              <a:defRPr sz="2000"/>
            </a:lvl2pPr>
            <a:lvl3pPr>
              <a:defRPr sz="2000"/>
            </a:lvl3pPr>
          </a:lstStyle>
          <a:p>
            <a:pPr lvl="0"/>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4" name="Pladsholder til dato 3">
            <a:extLst>
              <a:ext uri="{FF2B5EF4-FFF2-40B4-BE49-F238E27FC236}">
                <a16:creationId xmlns:a16="http://schemas.microsoft.com/office/drawing/2014/main" id="{22ECD588-F621-44AA-8A62-0C50BFFB711A}"/>
              </a:ext>
            </a:extLst>
          </p:cNvPr>
          <p:cNvSpPr>
            <a:spLocks noGrp="1"/>
          </p:cNvSpPr>
          <p:nvPr>
            <p:ph type="dt" sz="half" idx="10"/>
          </p:nvPr>
        </p:nvSpPr>
        <p:spPr/>
        <p:txBody>
          <a:bodyPr/>
          <a:lstStyle/>
          <a:p>
            <a:endParaRPr lang="da-DK" dirty="0"/>
          </a:p>
        </p:txBody>
      </p:sp>
      <p:sp>
        <p:nvSpPr>
          <p:cNvPr id="5" name="Pladsholder til sidefod 4">
            <a:extLst>
              <a:ext uri="{FF2B5EF4-FFF2-40B4-BE49-F238E27FC236}">
                <a16:creationId xmlns:a16="http://schemas.microsoft.com/office/drawing/2014/main" id="{C792E031-0B5B-46B0-9B98-6106B327733E}"/>
              </a:ext>
            </a:extLst>
          </p:cNvPr>
          <p:cNvSpPr>
            <a:spLocks noGrp="1"/>
          </p:cNvSpPr>
          <p:nvPr>
            <p:ph type="ftr" sz="quarter" idx="11"/>
          </p:nvPr>
        </p:nvSpPr>
        <p:spPr/>
        <p:txBody>
          <a:bodyPr/>
          <a:lstStyle/>
          <a:p>
            <a:r>
              <a:rPr lang="en-US"/>
              <a:t>Tender No:   DRC/RFP/PA/31102022/WLI/SAHProvision of Work-injury _life Insurance </a:t>
            </a:r>
            <a:endParaRPr lang="da-DK" dirty="0"/>
          </a:p>
        </p:txBody>
      </p:sp>
    </p:spTree>
    <p:extLst>
      <p:ext uri="{BB962C8B-B14F-4D97-AF65-F5344CB8AC3E}">
        <p14:creationId xmlns:p14="http://schemas.microsoft.com/office/powerpoint/2010/main" val="330914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line, Text, Graphics">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7DC8FF6-EE81-9942-9F83-3203DA6BBA2E}"/>
              </a:ext>
            </a:extLst>
          </p:cNvPr>
          <p:cNvSpPr>
            <a:spLocks noGrp="1"/>
          </p:cNvSpPr>
          <p:nvPr>
            <p:ph type="title" hasCustomPrompt="1"/>
          </p:nvPr>
        </p:nvSpPr>
        <p:spPr>
          <a:xfrm>
            <a:off x="453600" y="583201"/>
            <a:ext cx="7513393" cy="633758"/>
          </a:xfrm>
          <a:prstGeom prst="rect">
            <a:avLst/>
          </a:prstGeom>
        </p:spPr>
        <p:txBody>
          <a:bodyPr/>
          <a:lstStyle>
            <a:lvl1pPr>
              <a:defRPr/>
            </a:lvl1pPr>
          </a:lstStyle>
          <a:p>
            <a:r>
              <a:rPr lang="da-DK" dirty="0"/>
              <a:t>Write a </a:t>
            </a:r>
            <a:r>
              <a:rPr lang="da-DK" dirty="0" err="1"/>
              <a:t>headline</a:t>
            </a:r>
            <a:endParaRPr lang="da-DK" dirty="0"/>
          </a:p>
        </p:txBody>
      </p:sp>
      <p:sp>
        <p:nvSpPr>
          <p:cNvPr id="3" name="Pladsholder til tekst 2">
            <a:extLst>
              <a:ext uri="{FF2B5EF4-FFF2-40B4-BE49-F238E27FC236}">
                <a16:creationId xmlns:a16="http://schemas.microsoft.com/office/drawing/2014/main" id="{A91604F5-5A91-499E-A334-4073C77421D0}"/>
              </a:ext>
            </a:extLst>
          </p:cNvPr>
          <p:cNvSpPr>
            <a:spLocks noGrp="1"/>
          </p:cNvSpPr>
          <p:nvPr>
            <p:ph type="body" sz="quarter" idx="15" hasCustomPrompt="1"/>
          </p:nvPr>
        </p:nvSpPr>
        <p:spPr>
          <a:xfrm>
            <a:off x="468000" y="57600"/>
            <a:ext cx="7512844" cy="334800"/>
          </a:xfrm>
          <a:prstGeom prst="rect">
            <a:avLst/>
          </a:prstGeom>
        </p:spPr>
        <p:txBody>
          <a:bodyPr/>
          <a:lstStyle>
            <a:lvl1pPr marL="0" indent="0" algn="l">
              <a:buFontTx/>
              <a:buNone/>
              <a:defRPr sz="1800" b="0">
                <a:solidFill>
                  <a:schemeClr val="tx2"/>
                </a:solidFill>
              </a:defRPr>
            </a:lvl1pPr>
            <a:lvl2pPr marL="261938" indent="0">
              <a:buFontTx/>
              <a:buNone/>
              <a:defRPr/>
            </a:lvl2pPr>
            <a:lvl3pPr marL="528638" indent="0">
              <a:buFontTx/>
              <a:buNone/>
              <a:defRPr/>
            </a:lvl3pPr>
            <a:lvl4pPr marL="808435" indent="0">
              <a:buFontTx/>
              <a:buNone/>
              <a:defRPr/>
            </a:lvl4pPr>
            <a:lvl5pPr marL="1079897" indent="0">
              <a:buFontTx/>
              <a:buNone/>
              <a:defRPr/>
            </a:lvl5pPr>
          </a:lstStyle>
          <a:p>
            <a:pPr lvl="0"/>
            <a:r>
              <a:rPr lang="da-DK" dirty="0"/>
              <a:t>Write the titel of the new </a:t>
            </a:r>
            <a:r>
              <a:rPr lang="da-DK" dirty="0" err="1"/>
              <a:t>section</a:t>
            </a:r>
            <a:endParaRPr lang="da-DK" dirty="0"/>
          </a:p>
        </p:txBody>
      </p:sp>
      <p:sp>
        <p:nvSpPr>
          <p:cNvPr id="9" name="Pladsholder til indhold 2">
            <a:extLst>
              <a:ext uri="{FF2B5EF4-FFF2-40B4-BE49-F238E27FC236}">
                <a16:creationId xmlns:a16="http://schemas.microsoft.com/office/drawing/2014/main" id="{0DAF1F95-9034-4B90-BCC6-99A27572F35D}"/>
              </a:ext>
            </a:extLst>
          </p:cNvPr>
          <p:cNvSpPr>
            <a:spLocks noGrp="1"/>
          </p:cNvSpPr>
          <p:nvPr>
            <p:ph idx="1" hasCustomPrompt="1"/>
          </p:nvPr>
        </p:nvSpPr>
        <p:spPr>
          <a:xfrm>
            <a:off x="453600" y="1486800"/>
            <a:ext cx="7514100" cy="3060000"/>
          </a:xfrm>
          <a:prstGeom prst="rect">
            <a:avLst/>
          </a:prstGeom>
        </p:spPr>
        <p:txBody>
          <a:bodyPr/>
          <a:lstStyle/>
          <a:p>
            <a:pPr lvl="0"/>
            <a:r>
              <a:rPr lang="da-DK" dirty="0"/>
              <a:t>Write </a:t>
            </a:r>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cxnSp>
        <p:nvCxnSpPr>
          <p:cNvPr id="8" name="Lige forbindelse 7">
            <a:extLst>
              <a:ext uri="{FF2B5EF4-FFF2-40B4-BE49-F238E27FC236}">
                <a16:creationId xmlns:a16="http://schemas.microsoft.com/office/drawing/2014/main" id="{B20B880C-A339-430F-8066-C5FCA324FD58}"/>
              </a:ext>
            </a:extLst>
          </p:cNvPr>
          <p:cNvCxnSpPr>
            <a:cxnSpLocks/>
          </p:cNvCxnSpPr>
          <p:nvPr userDrawn="1"/>
        </p:nvCxnSpPr>
        <p:spPr>
          <a:xfrm>
            <a:off x="569026" y="410400"/>
            <a:ext cx="7449401"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Pladsholder til dato 1">
            <a:extLst>
              <a:ext uri="{FF2B5EF4-FFF2-40B4-BE49-F238E27FC236}">
                <a16:creationId xmlns:a16="http://schemas.microsoft.com/office/drawing/2014/main" id="{58F6EECE-AA91-4E6B-95B7-EB6FCC43262F}"/>
              </a:ext>
            </a:extLst>
          </p:cNvPr>
          <p:cNvSpPr>
            <a:spLocks noGrp="1"/>
          </p:cNvSpPr>
          <p:nvPr>
            <p:ph type="dt" sz="half" idx="16"/>
          </p:nvPr>
        </p:nvSpPr>
        <p:spPr/>
        <p:txBody>
          <a:bodyPr/>
          <a:lstStyle/>
          <a:p>
            <a:endParaRPr lang="da-DK" dirty="0"/>
          </a:p>
        </p:txBody>
      </p:sp>
      <p:sp>
        <p:nvSpPr>
          <p:cNvPr id="5" name="Pladsholder til sidefod 4">
            <a:extLst>
              <a:ext uri="{FF2B5EF4-FFF2-40B4-BE49-F238E27FC236}">
                <a16:creationId xmlns:a16="http://schemas.microsoft.com/office/drawing/2014/main" id="{733C7817-023B-4FD6-96C5-48FB9EB4C27D}"/>
              </a:ext>
            </a:extLst>
          </p:cNvPr>
          <p:cNvSpPr>
            <a:spLocks noGrp="1"/>
          </p:cNvSpPr>
          <p:nvPr>
            <p:ph type="ftr" sz="quarter" idx="17"/>
          </p:nvPr>
        </p:nvSpPr>
        <p:spPr/>
        <p:txBody>
          <a:bodyPr/>
          <a:lstStyle/>
          <a:p>
            <a:r>
              <a:rPr lang="en-US"/>
              <a:t>Tender No:   DRC/RFP/PA/31102022/WLI/SAHProvision of Work-injury _life Insurance </a:t>
            </a:r>
            <a:endParaRPr lang="da-DK" dirty="0"/>
          </a:p>
        </p:txBody>
      </p:sp>
    </p:spTree>
    <p:extLst>
      <p:ext uri="{BB962C8B-B14F-4D97-AF65-F5344CB8AC3E}">
        <p14:creationId xmlns:p14="http://schemas.microsoft.com/office/powerpoint/2010/main" val="397215553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6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2 textboxes,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417600"/>
            <a:ext cx="7459490" cy="611841"/>
          </a:xfrm>
          <a:prstGeom prst="rect">
            <a:avLst/>
          </a:prstGeom>
        </p:spPr>
        <p:txBody>
          <a:bodyPr/>
          <a:lstStyle>
            <a:lvl1pPr>
              <a:defRPr/>
            </a:lvl1pPr>
          </a:lstStyle>
          <a:p>
            <a:r>
              <a:rPr lang="da-DK" dirty="0"/>
              <a:t>Write a </a:t>
            </a:r>
            <a:r>
              <a:rPr lang="da-DK" dirty="0" err="1"/>
              <a:t>headline</a:t>
            </a:r>
            <a:endParaRPr lang="da-DK" dirty="0"/>
          </a:p>
        </p:txBody>
      </p:sp>
      <p:sp>
        <p:nvSpPr>
          <p:cNvPr id="3" name="Pladsholder til indhold 2"/>
          <p:cNvSpPr>
            <a:spLocks noGrp="1"/>
          </p:cNvSpPr>
          <p:nvPr>
            <p:ph sz="half" idx="1" hasCustomPrompt="1"/>
          </p:nvPr>
        </p:nvSpPr>
        <p:spPr>
          <a:xfrm>
            <a:off x="530352" y="1486800"/>
            <a:ext cx="3564000" cy="3122171"/>
          </a:xfrm>
          <a:prstGeom prst="rect">
            <a:avLst/>
          </a:prstGeom>
        </p:spPr>
        <p:txBody>
          <a:bodyPr/>
          <a:lstStyle>
            <a:lvl1pPr marL="202500" indent="-202500">
              <a:spcAft>
                <a:spcPts val="0"/>
              </a:spcAft>
              <a:buFont typeface="Arial" panose="020B0604020202020204" pitchFamily="34" charset="0"/>
              <a:buChar char="•"/>
              <a:defRPr sz="2000"/>
            </a:lvl1pPr>
            <a:lvl2pPr>
              <a:spcAft>
                <a:spcPts val="0"/>
              </a:spcAft>
              <a:defRPr sz="2000"/>
            </a:lvl2pPr>
            <a:lvl3pPr marL="607500" indent="-202500">
              <a:spcAft>
                <a:spcPts val="0"/>
              </a:spcAft>
              <a:buFont typeface="Courier New" panose="02070309020205020404" pitchFamily="49" charset="0"/>
              <a:buChar char="o"/>
              <a:defRPr sz="2000"/>
            </a:lvl3pPr>
            <a:lvl4pPr>
              <a:defRPr sz="1350"/>
            </a:lvl4pPr>
            <a:lvl5pPr>
              <a:defRPr sz="1350"/>
            </a:lvl5pPr>
            <a:lvl6pPr>
              <a:defRPr sz="1350"/>
            </a:lvl6pPr>
            <a:lvl7pPr>
              <a:defRPr sz="1350"/>
            </a:lvl7pPr>
            <a:lvl8pPr>
              <a:defRPr sz="1350"/>
            </a:lvl8pPr>
            <a:lvl9pPr>
              <a:defRPr sz="1350"/>
            </a:lvl9pPr>
          </a:lstStyle>
          <a:p>
            <a:pPr lvl="0"/>
            <a:r>
              <a:rPr lang="da-DK" dirty="0"/>
              <a:t>Write </a:t>
            </a:r>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13" name="Pladsholder til indhold 2">
            <a:extLst>
              <a:ext uri="{FF2B5EF4-FFF2-40B4-BE49-F238E27FC236}">
                <a16:creationId xmlns:a16="http://schemas.microsoft.com/office/drawing/2014/main" id="{120529FE-C54C-9E4A-A1F8-0455ECBFB6C0}"/>
              </a:ext>
            </a:extLst>
          </p:cNvPr>
          <p:cNvSpPr>
            <a:spLocks noGrp="1"/>
          </p:cNvSpPr>
          <p:nvPr>
            <p:ph sz="half" idx="10" hasCustomPrompt="1"/>
          </p:nvPr>
        </p:nvSpPr>
        <p:spPr>
          <a:xfrm>
            <a:off x="4425843" y="1486800"/>
            <a:ext cx="3564000" cy="3122171"/>
          </a:xfrm>
          <a:prstGeom prst="rect">
            <a:avLst/>
          </a:prstGeom>
        </p:spPr>
        <p:txBody>
          <a:bodyPr/>
          <a:lstStyle>
            <a:lvl1pPr marL="202500" indent="-202500">
              <a:spcAft>
                <a:spcPts val="0"/>
              </a:spcAft>
              <a:buFont typeface="Arial" panose="020B0604020202020204" pitchFamily="34" charset="0"/>
              <a:buChar char="•"/>
              <a:defRPr sz="2000"/>
            </a:lvl1pPr>
            <a:lvl2pPr>
              <a:spcAft>
                <a:spcPts val="0"/>
              </a:spcAft>
              <a:defRPr sz="2000"/>
            </a:lvl2pPr>
            <a:lvl3pPr marL="607500" indent="-202500">
              <a:spcAft>
                <a:spcPts val="0"/>
              </a:spcAft>
              <a:buFont typeface="Courier New" panose="02070309020205020404" pitchFamily="49" charset="0"/>
              <a:buChar char="o"/>
              <a:defRPr sz="2000"/>
            </a:lvl3pPr>
            <a:lvl4pPr>
              <a:defRPr sz="1350"/>
            </a:lvl4pPr>
            <a:lvl5pPr>
              <a:defRPr sz="1350"/>
            </a:lvl5pPr>
            <a:lvl6pPr>
              <a:defRPr sz="1350"/>
            </a:lvl6pPr>
            <a:lvl7pPr>
              <a:defRPr sz="1350"/>
            </a:lvl7pPr>
            <a:lvl8pPr>
              <a:defRPr sz="1350"/>
            </a:lvl8pPr>
            <a:lvl9pPr>
              <a:defRPr sz="1350"/>
            </a:lvl9pPr>
          </a:lstStyle>
          <a:p>
            <a:pPr lvl="0"/>
            <a:r>
              <a:rPr lang="da-DK" dirty="0"/>
              <a:t>Write </a:t>
            </a:r>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6" name="Pladsholder til dato 5">
            <a:extLst>
              <a:ext uri="{FF2B5EF4-FFF2-40B4-BE49-F238E27FC236}">
                <a16:creationId xmlns:a16="http://schemas.microsoft.com/office/drawing/2014/main" id="{DE85BFC6-A075-4220-B746-9898270F7A8B}"/>
              </a:ext>
            </a:extLst>
          </p:cNvPr>
          <p:cNvSpPr>
            <a:spLocks noGrp="1"/>
          </p:cNvSpPr>
          <p:nvPr>
            <p:ph type="dt" sz="half" idx="11"/>
          </p:nvPr>
        </p:nvSpPr>
        <p:spPr/>
        <p:txBody>
          <a:bodyPr/>
          <a:lstStyle/>
          <a:p>
            <a:endParaRPr lang="da-DK" dirty="0"/>
          </a:p>
        </p:txBody>
      </p:sp>
      <p:sp>
        <p:nvSpPr>
          <p:cNvPr id="7" name="Pladsholder til sidefod 6">
            <a:extLst>
              <a:ext uri="{FF2B5EF4-FFF2-40B4-BE49-F238E27FC236}">
                <a16:creationId xmlns:a16="http://schemas.microsoft.com/office/drawing/2014/main" id="{B88876A8-C040-403E-B09A-B31D219F8E23}"/>
              </a:ext>
            </a:extLst>
          </p:cNvPr>
          <p:cNvSpPr>
            <a:spLocks noGrp="1"/>
          </p:cNvSpPr>
          <p:nvPr>
            <p:ph type="ftr" sz="quarter" idx="12"/>
          </p:nvPr>
        </p:nvSpPr>
        <p:spPr/>
        <p:txBody>
          <a:bodyPr/>
          <a:lstStyle/>
          <a:p>
            <a:r>
              <a:rPr lang="en-US"/>
              <a:t>Tender No:   DRC/RFP/PA/31102022/WLI/SAHProvision of Work-injury _life Insurance </a:t>
            </a:r>
            <a:endParaRPr lang="da-DK" dirty="0"/>
          </a:p>
        </p:txBody>
      </p:sp>
    </p:spTree>
    <p:extLst>
      <p:ext uri="{BB962C8B-B14F-4D97-AF65-F5344CB8AC3E}">
        <p14:creationId xmlns:p14="http://schemas.microsoft.com/office/powerpoint/2010/main" val="11863486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adline, textbox, photo">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id="{69AAC330-45F3-A24D-BB57-BA688549E3FA}"/>
              </a:ext>
            </a:extLst>
          </p:cNvPr>
          <p:cNvSpPr>
            <a:spLocks noGrp="1"/>
          </p:cNvSpPr>
          <p:nvPr>
            <p:ph type="pic" sz="quarter" idx="10" hasCustomPrompt="1"/>
          </p:nvPr>
        </p:nvSpPr>
        <p:spPr>
          <a:xfrm>
            <a:off x="4572000" y="0"/>
            <a:ext cx="4572000" cy="5880619"/>
          </a:xfrm>
          <a:prstGeom prst="rect">
            <a:avLst/>
          </a:prstGeom>
          <a:noFill/>
        </p:spPr>
        <p:txBody>
          <a:bodyPr/>
          <a:lstStyle>
            <a:lvl1pPr marL="0" indent="0">
              <a:buFontTx/>
              <a:buNone/>
              <a:defRPr/>
            </a:lvl1pPr>
          </a:lstStyle>
          <a:p>
            <a:r>
              <a:rPr lang="da-DK" dirty="0" err="1"/>
              <a:t>Click</a:t>
            </a:r>
            <a:r>
              <a:rPr lang="da-DK" dirty="0"/>
              <a:t> </a:t>
            </a:r>
            <a:r>
              <a:rPr lang="da-DK" dirty="0" err="1"/>
              <a:t>icon</a:t>
            </a:r>
            <a:r>
              <a:rPr lang="da-DK" dirty="0"/>
              <a:t> to </a:t>
            </a:r>
            <a:r>
              <a:rPr lang="da-DK" dirty="0" err="1"/>
              <a:t>add</a:t>
            </a:r>
            <a:r>
              <a:rPr lang="da-DK" dirty="0"/>
              <a:t> a </a:t>
            </a:r>
            <a:r>
              <a:rPr lang="da-DK" dirty="0" err="1"/>
              <a:t>photo</a:t>
            </a:r>
            <a:endParaRPr lang="da-DK" dirty="0"/>
          </a:p>
        </p:txBody>
      </p:sp>
      <p:sp>
        <p:nvSpPr>
          <p:cNvPr id="2" name="Titel 1"/>
          <p:cNvSpPr>
            <a:spLocks noGrp="1"/>
          </p:cNvSpPr>
          <p:nvPr>
            <p:ph type="title" hasCustomPrompt="1"/>
          </p:nvPr>
        </p:nvSpPr>
        <p:spPr>
          <a:xfrm>
            <a:off x="530354" y="417514"/>
            <a:ext cx="3617902" cy="611186"/>
          </a:xfrm>
          <a:prstGeom prst="rect">
            <a:avLst/>
          </a:prstGeom>
        </p:spPr>
        <p:txBody>
          <a:bodyPr/>
          <a:lstStyle>
            <a:lvl1pPr>
              <a:defRPr>
                <a:solidFill>
                  <a:schemeClr val="tx2"/>
                </a:solidFill>
              </a:defRPr>
            </a:lvl1pPr>
          </a:lstStyle>
          <a:p>
            <a:r>
              <a:rPr lang="da-DK" dirty="0"/>
              <a:t>Write a </a:t>
            </a:r>
            <a:r>
              <a:rPr lang="da-DK" dirty="0" err="1"/>
              <a:t>headline</a:t>
            </a:r>
            <a:endParaRPr lang="da-DK" dirty="0"/>
          </a:p>
        </p:txBody>
      </p:sp>
      <p:sp>
        <p:nvSpPr>
          <p:cNvPr id="7" name="Pladsholder til tekst 6">
            <a:extLst>
              <a:ext uri="{FF2B5EF4-FFF2-40B4-BE49-F238E27FC236}">
                <a16:creationId xmlns:a16="http://schemas.microsoft.com/office/drawing/2014/main" id="{EEB751A9-AAE0-D446-AE13-CF967B6CA1F4}"/>
              </a:ext>
            </a:extLst>
          </p:cNvPr>
          <p:cNvSpPr>
            <a:spLocks noGrp="1"/>
          </p:cNvSpPr>
          <p:nvPr>
            <p:ph type="body" sz="quarter" idx="11" hasCustomPrompt="1"/>
          </p:nvPr>
        </p:nvSpPr>
        <p:spPr>
          <a:xfrm>
            <a:off x="530354" y="1486800"/>
            <a:ext cx="3617902" cy="3115050"/>
          </a:xfrm>
          <a:prstGeom prst="rect">
            <a:avLst/>
          </a:prstGeom>
        </p:spPr>
        <p:txBody>
          <a:bodyPr/>
          <a:lstStyle>
            <a:lvl1pPr>
              <a:buClr>
                <a:schemeClr val="tx2"/>
              </a:buClr>
              <a:defRPr/>
            </a:lvl1pPr>
            <a:lvl2pPr>
              <a:buClr>
                <a:schemeClr val="tx2"/>
              </a:buClr>
              <a:defRPr/>
            </a:lvl2pPr>
            <a:lvl3pPr>
              <a:buClr>
                <a:schemeClr val="tx2"/>
              </a:buClr>
              <a:defRPr/>
            </a:lvl3pPr>
          </a:lstStyle>
          <a:p>
            <a:pPr lvl="0"/>
            <a:r>
              <a:rPr lang="da-DK" dirty="0"/>
              <a:t>Write </a:t>
            </a:r>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2"/>
            <a:endParaRPr lang="da-DK" dirty="0"/>
          </a:p>
        </p:txBody>
      </p:sp>
      <p:sp>
        <p:nvSpPr>
          <p:cNvPr id="8" name="Pladsholder til tekst 3">
            <a:extLst>
              <a:ext uri="{FF2B5EF4-FFF2-40B4-BE49-F238E27FC236}">
                <a16:creationId xmlns:a16="http://schemas.microsoft.com/office/drawing/2014/main" id="{4B583656-40E3-4356-85E4-56F394D15F7F}"/>
              </a:ext>
            </a:extLst>
          </p:cNvPr>
          <p:cNvSpPr>
            <a:spLocks noGrp="1"/>
          </p:cNvSpPr>
          <p:nvPr>
            <p:ph type="body" sz="quarter" idx="12" hasCustomPrompt="1"/>
          </p:nvPr>
        </p:nvSpPr>
        <p:spPr>
          <a:xfrm>
            <a:off x="8286750" y="165100"/>
            <a:ext cx="644525" cy="2524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dirty="0"/>
              <a:t> </a:t>
            </a:r>
          </a:p>
        </p:txBody>
      </p:sp>
    </p:spTree>
    <p:extLst>
      <p:ext uri="{BB962C8B-B14F-4D97-AF65-F5344CB8AC3E}">
        <p14:creationId xmlns:p14="http://schemas.microsoft.com/office/powerpoint/2010/main" val="2766968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_several lines per topic">
    <p:bg>
      <p:bgPr>
        <a:solidFill>
          <a:srgbClr val="AF161E"/>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04511C7-566B-4B80-B1AD-84DC746AEA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sp>
        <p:nvSpPr>
          <p:cNvPr id="2" name="Titel 1"/>
          <p:cNvSpPr>
            <a:spLocks noGrp="1"/>
          </p:cNvSpPr>
          <p:nvPr>
            <p:ph type="title" hasCustomPrompt="1"/>
          </p:nvPr>
        </p:nvSpPr>
        <p:spPr>
          <a:xfrm>
            <a:off x="493200" y="417600"/>
            <a:ext cx="7639200" cy="676800"/>
          </a:xfrm>
          <a:prstGeom prst="rect">
            <a:avLst/>
          </a:prstGeom>
        </p:spPr>
        <p:txBody>
          <a:bodyPr anchor="t"/>
          <a:lstStyle>
            <a:lvl1pPr>
              <a:defRPr sz="3600">
                <a:solidFill>
                  <a:schemeClr val="tx1"/>
                </a:solidFill>
              </a:defRPr>
            </a:lvl1pPr>
          </a:lstStyle>
          <a:p>
            <a:r>
              <a:rPr lang="da-DK" dirty="0"/>
              <a:t>Agenda </a:t>
            </a:r>
            <a:r>
              <a:rPr lang="da-DK" dirty="0" err="1"/>
              <a:t>several</a:t>
            </a:r>
            <a:r>
              <a:rPr lang="da-DK" dirty="0"/>
              <a:t> lines per </a:t>
            </a:r>
            <a:r>
              <a:rPr lang="da-DK" dirty="0" err="1"/>
              <a:t>topic</a:t>
            </a:r>
            <a:endParaRPr lang="da-DK" dirty="0"/>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22" name="Pladsholder til tekst 28">
            <a:extLst>
              <a:ext uri="{FF2B5EF4-FFF2-40B4-BE49-F238E27FC236}">
                <a16:creationId xmlns:a16="http://schemas.microsoft.com/office/drawing/2014/main" id="{61742C75-DA4C-4843-BB74-CC42F7102F7E}"/>
              </a:ext>
            </a:extLst>
          </p:cNvPr>
          <p:cNvSpPr>
            <a:spLocks noGrp="1" noChangeAspect="1"/>
          </p:cNvSpPr>
          <p:nvPr>
            <p:ph type="body" sz="quarter" idx="10" hasCustomPrompt="1"/>
          </p:nvPr>
        </p:nvSpPr>
        <p:spPr>
          <a:xfrm>
            <a:off x="493200" y="1566000"/>
            <a:ext cx="7639200" cy="2808461"/>
          </a:xfrm>
        </p:spPr>
        <p:txBody>
          <a:bodyPr wrap="square" anchor="t" anchorCtr="0">
            <a:spAutoFit/>
          </a:bodyPr>
          <a:lstStyle>
            <a:lvl1pPr marL="1341438" indent="-1341438" algn="l">
              <a:buNone/>
              <a:tabLst>
                <a:tab pos="1341438" algn="l"/>
              </a:tabLst>
              <a:defRPr sz="1550" b="0">
                <a:solidFill>
                  <a:schemeClr val="tx1"/>
                </a:solidFill>
              </a:defRPr>
            </a:lvl1pPr>
          </a:lstStyle>
          <a:p>
            <a:pPr lvl="0"/>
            <a:r>
              <a:rPr lang="da-DK" dirty="0"/>
              <a:t>Write time. Press TAB og </a:t>
            </a:r>
            <a:r>
              <a:rPr lang="da-DK" dirty="0" err="1"/>
              <a:t>write</a:t>
            </a:r>
            <a:r>
              <a:rPr lang="da-DK" dirty="0"/>
              <a:t> the </a:t>
            </a:r>
            <a:r>
              <a:rPr lang="da-DK" dirty="0" err="1"/>
              <a:t>topic</a:t>
            </a:r>
            <a:r>
              <a:rPr lang="da-DK" dirty="0"/>
              <a:t>. Press ENTER </a:t>
            </a:r>
            <a:r>
              <a:rPr lang="da-DK" dirty="0" err="1"/>
              <a:t>ENTER</a:t>
            </a:r>
            <a:r>
              <a:rPr lang="da-DK" dirty="0"/>
              <a:t> to start </a:t>
            </a:r>
            <a:r>
              <a:rPr lang="da-DK" dirty="0" err="1"/>
              <a:t>next</a:t>
            </a:r>
            <a:r>
              <a:rPr lang="da-DK" dirty="0"/>
              <a:t> </a:t>
            </a:r>
            <a:r>
              <a:rPr lang="da-DK" dirty="0" err="1"/>
              <a:t>topix</a:t>
            </a:r>
            <a:endParaRPr lang="da-DK" dirty="0"/>
          </a:p>
          <a:p>
            <a:pPr lvl="0"/>
            <a:endParaRPr lang="da-DK" dirty="0"/>
          </a:p>
          <a:p>
            <a:pPr lvl="0"/>
            <a:endParaRPr lang="da-DK" dirty="0"/>
          </a:p>
          <a:p>
            <a:pPr lvl="0"/>
            <a:endParaRPr lang="da-DK" dirty="0"/>
          </a:p>
          <a:p>
            <a:pPr lvl="0"/>
            <a:endParaRPr lang="da-DK" dirty="0"/>
          </a:p>
          <a:p>
            <a:pPr lvl="0"/>
            <a:endParaRPr lang="da-DK" dirty="0"/>
          </a:p>
          <a:p>
            <a:pPr lvl="0"/>
            <a:endParaRPr lang="da-DK" dirty="0"/>
          </a:p>
          <a:p>
            <a:pPr lvl="0"/>
            <a:endParaRPr lang="da-DK" dirty="0"/>
          </a:p>
        </p:txBody>
      </p:sp>
    </p:spTree>
    <p:extLst>
      <p:ext uri="{BB962C8B-B14F-4D97-AF65-F5344CB8AC3E}">
        <p14:creationId xmlns:p14="http://schemas.microsoft.com/office/powerpoint/2010/main" val="3942141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One line per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69" y="417600"/>
            <a:ext cx="7638555" cy="678335"/>
          </a:xfrm>
          <a:prstGeom prst="rect">
            <a:avLst/>
          </a:prstGeom>
        </p:spPr>
        <p:txBody>
          <a:bodyPr anchor="t"/>
          <a:lstStyle>
            <a:lvl1pPr>
              <a:defRPr sz="3600">
                <a:solidFill>
                  <a:schemeClr val="tx1"/>
                </a:solidFill>
              </a:defRPr>
            </a:lvl1pPr>
          </a:lstStyle>
          <a:p>
            <a:r>
              <a:rPr lang="da-DK" dirty="0"/>
              <a:t>Agenda – One line: Overview</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sz="1550" b="1"/>
            </a:lvl1pPr>
          </a:lstStyle>
          <a:p>
            <a:pPr lvl="0"/>
            <a:r>
              <a:rPr lang="da-DK" dirty="0" err="1"/>
              <a:t>Topic</a:t>
            </a:r>
            <a:endParaRPr lang="da-DK" dirty="0"/>
          </a:p>
        </p:txBody>
      </p:sp>
    </p:spTree>
    <p:extLst>
      <p:ext uri="{BB962C8B-B14F-4D97-AF65-F5344CB8AC3E}">
        <p14:creationId xmlns:p14="http://schemas.microsoft.com/office/powerpoint/2010/main" val="412991763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Show 1.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1</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17" name="Rektangel 16">
            <a:extLst>
              <a:ext uri="{FF2B5EF4-FFF2-40B4-BE49-F238E27FC236}">
                <a16:creationId xmlns:a16="http://schemas.microsoft.com/office/drawing/2014/main" id="{B21671F8-A1D9-4C4A-9D42-469B5E1CC8A4}"/>
              </a:ext>
            </a:extLst>
          </p:cNvPr>
          <p:cNvSpPr/>
          <p:nvPr userDrawn="1"/>
        </p:nvSpPr>
        <p:spPr>
          <a:xfrm>
            <a:off x="-8409" y="1554555"/>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dirty="0"/>
          </a:p>
        </p:txBody>
      </p:sp>
    </p:spTree>
    <p:extLst>
      <p:ext uri="{BB962C8B-B14F-4D97-AF65-F5344CB8AC3E}">
        <p14:creationId xmlns:p14="http://schemas.microsoft.com/office/powerpoint/2010/main" val="414941819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Show 2.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2</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sz="1550" b="1">
                <a:solidFill>
                  <a:schemeClr val="tx1"/>
                </a:solidFill>
              </a:defRPr>
            </a:lvl1pPr>
          </a:lstStyle>
          <a:p>
            <a:pPr lvl="0"/>
            <a:r>
              <a:rPr lang="da-DK" dirty="0" err="1"/>
              <a:t>Topic</a:t>
            </a:r>
            <a:endParaRPr lang="da-DK" dirty="0"/>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18" name="Rektangel 17">
            <a:extLst>
              <a:ext uri="{FF2B5EF4-FFF2-40B4-BE49-F238E27FC236}">
                <a16:creationId xmlns:a16="http://schemas.microsoft.com/office/drawing/2014/main" id="{70F1BD89-5A33-4BA8-A1DD-B10A5C5B35F5}"/>
              </a:ext>
            </a:extLst>
          </p:cNvPr>
          <p:cNvSpPr/>
          <p:nvPr userDrawn="1"/>
        </p:nvSpPr>
        <p:spPr>
          <a:xfrm>
            <a:off x="0" y="20124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dirty="0"/>
          </a:p>
        </p:txBody>
      </p:sp>
    </p:spTree>
    <p:extLst>
      <p:ext uri="{BB962C8B-B14F-4D97-AF65-F5344CB8AC3E}">
        <p14:creationId xmlns:p14="http://schemas.microsoft.com/office/powerpoint/2010/main" val="277058675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Agenda. Show 3.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3</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18" name="Rektangel 17">
            <a:extLst>
              <a:ext uri="{FF2B5EF4-FFF2-40B4-BE49-F238E27FC236}">
                <a16:creationId xmlns:a16="http://schemas.microsoft.com/office/drawing/2014/main" id="{561A0F58-2092-4A7D-B2E4-3F267179EC90}"/>
              </a:ext>
            </a:extLst>
          </p:cNvPr>
          <p:cNvSpPr/>
          <p:nvPr userDrawn="1"/>
        </p:nvSpPr>
        <p:spPr>
          <a:xfrm>
            <a:off x="-52039" y="25056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dirty="0"/>
          </a:p>
        </p:txBody>
      </p:sp>
    </p:spTree>
    <p:extLst>
      <p:ext uri="{BB962C8B-B14F-4D97-AF65-F5344CB8AC3E}">
        <p14:creationId xmlns:p14="http://schemas.microsoft.com/office/powerpoint/2010/main" val="27214581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line, text and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0" y="417600"/>
            <a:ext cx="7416900" cy="626255"/>
          </a:xfrm>
        </p:spPr>
        <p:txBody>
          <a:bodyPr/>
          <a:lstStyle>
            <a:lvl1pPr>
              <a:defRPr sz="3600"/>
            </a:lvl1pPr>
          </a:lstStyle>
          <a:p>
            <a:r>
              <a:rPr lang="da-DK" dirty="0"/>
              <a:t>Write a </a:t>
            </a:r>
            <a:r>
              <a:rPr lang="da-DK" dirty="0" err="1"/>
              <a:t>headline</a:t>
            </a:r>
            <a:endParaRPr lang="da-DK" dirty="0"/>
          </a:p>
        </p:txBody>
      </p:sp>
      <p:sp>
        <p:nvSpPr>
          <p:cNvPr id="3" name="Pladsholder til indhold 2"/>
          <p:cNvSpPr>
            <a:spLocks noGrp="1"/>
          </p:cNvSpPr>
          <p:nvPr>
            <p:ph idx="1" hasCustomPrompt="1"/>
          </p:nvPr>
        </p:nvSpPr>
        <p:spPr>
          <a:xfrm>
            <a:off x="529200" y="1486800"/>
            <a:ext cx="7416900" cy="3060000"/>
          </a:xfrm>
          <a:prstGeom prst="rect">
            <a:avLst/>
          </a:prstGeom>
        </p:spPr>
        <p:txBody>
          <a:bodyPr/>
          <a:lstStyle>
            <a:lvl1pPr>
              <a:defRPr sz="2000"/>
            </a:lvl1pPr>
            <a:lvl2pPr>
              <a:defRPr sz="2000"/>
            </a:lvl2pPr>
            <a:lvl3pPr>
              <a:defRPr sz="2000"/>
            </a:lvl3pPr>
          </a:lstStyle>
          <a:p>
            <a:pPr lvl="0"/>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Tree>
    <p:extLst>
      <p:ext uri="{BB962C8B-B14F-4D97-AF65-F5344CB8AC3E}">
        <p14:creationId xmlns:p14="http://schemas.microsoft.com/office/powerpoint/2010/main" val="146930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Agenda. Show 4.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4</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18" name="Rektangel 17">
            <a:extLst>
              <a:ext uri="{FF2B5EF4-FFF2-40B4-BE49-F238E27FC236}">
                <a16:creationId xmlns:a16="http://schemas.microsoft.com/office/drawing/2014/main" id="{508B1834-F379-4494-A484-310A55AF2A9C}"/>
              </a:ext>
            </a:extLst>
          </p:cNvPr>
          <p:cNvSpPr/>
          <p:nvPr userDrawn="1"/>
        </p:nvSpPr>
        <p:spPr>
          <a:xfrm>
            <a:off x="0" y="29808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194048963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Agenda. Show 5.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5</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dirty="0"/>
              <a:t>Topic</a:t>
            </a:r>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dirty="0"/>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18" name="Rektangel 17">
            <a:extLst>
              <a:ext uri="{FF2B5EF4-FFF2-40B4-BE49-F238E27FC236}">
                <a16:creationId xmlns:a16="http://schemas.microsoft.com/office/drawing/2014/main" id="{61847041-B0D0-4370-BDDF-7358CB1F102E}"/>
              </a:ext>
            </a:extLst>
          </p:cNvPr>
          <p:cNvSpPr/>
          <p:nvPr userDrawn="1"/>
        </p:nvSpPr>
        <p:spPr>
          <a:xfrm>
            <a:off x="-8409" y="34560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405645795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Agenda. Show 6.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6</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dirty="0"/>
              <a:t>Topic</a:t>
            </a:r>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18" name="Rektangel 17">
            <a:extLst>
              <a:ext uri="{FF2B5EF4-FFF2-40B4-BE49-F238E27FC236}">
                <a16:creationId xmlns:a16="http://schemas.microsoft.com/office/drawing/2014/main" id="{3A0FD112-D3B3-478B-840F-FB428F3B64E7}"/>
              </a:ext>
            </a:extLst>
          </p:cNvPr>
          <p:cNvSpPr/>
          <p:nvPr userDrawn="1"/>
        </p:nvSpPr>
        <p:spPr>
          <a:xfrm>
            <a:off x="0" y="39384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en-US" noProof="0" dirty="0"/>
          </a:p>
        </p:txBody>
      </p:sp>
    </p:spTree>
    <p:extLst>
      <p:ext uri="{BB962C8B-B14F-4D97-AF65-F5344CB8AC3E}">
        <p14:creationId xmlns:p14="http://schemas.microsoft.com/office/powerpoint/2010/main" val="1562931713"/>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fphics">
    <p:bg>
      <p:bgPr>
        <a:solidFill>
          <a:schemeClr val="bg1"/>
        </a:solidFill>
        <a:effectLst/>
      </p:bgPr>
    </p:bg>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BD9BCD9F-4373-4E4D-A5E2-7283F74D4395}"/>
              </a:ext>
            </a:extLst>
          </p:cNvPr>
          <p:cNvSpPr>
            <a:spLocks noGrp="1"/>
          </p:cNvSpPr>
          <p:nvPr>
            <p:ph idx="1" hasCustomPrompt="1"/>
          </p:nvPr>
        </p:nvSpPr>
        <p:spPr>
          <a:xfrm>
            <a:off x="529200" y="972000"/>
            <a:ext cx="7513200" cy="3870000"/>
          </a:xfrm>
          <a:prstGeom prst="rect">
            <a:avLst/>
          </a:prstGeom>
        </p:spPr>
        <p:txBody>
          <a:bodyPr/>
          <a:lstStyle>
            <a:lvl1pPr marL="0" indent="0">
              <a:buNone/>
              <a:defRPr sz="2000"/>
            </a:lvl1pPr>
            <a:lvl2pPr>
              <a:defRPr sz="2000"/>
            </a:lvl2pPr>
            <a:lvl3pPr>
              <a:defRPr sz="2000"/>
            </a:lvl3pPr>
          </a:lstStyle>
          <a:p>
            <a:pPr lvl="0"/>
            <a:r>
              <a:rPr lang="da-DK" dirty="0" err="1"/>
              <a:t>Click</a:t>
            </a:r>
            <a:r>
              <a:rPr lang="da-DK" dirty="0"/>
              <a:t> </a:t>
            </a:r>
            <a:r>
              <a:rPr lang="da-DK" dirty="0" err="1"/>
              <a:t>icon</a:t>
            </a:r>
            <a:r>
              <a:rPr lang="da-DK" dirty="0"/>
              <a:t> to </a:t>
            </a:r>
            <a:r>
              <a:rPr lang="da-DK" dirty="0" err="1"/>
              <a:t>add</a:t>
            </a:r>
            <a:r>
              <a:rPr lang="da-DK" dirty="0"/>
              <a:t> </a:t>
            </a:r>
            <a:r>
              <a:rPr lang="da-DK" dirty="0" err="1"/>
              <a:t>any</a:t>
            </a:r>
            <a:r>
              <a:rPr lang="da-DK" dirty="0"/>
              <a:t> illustration</a:t>
            </a:r>
          </a:p>
        </p:txBody>
      </p:sp>
      <p:sp>
        <p:nvSpPr>
          <p:cNvPr id="2" name="Pladsholder til dato 1">
            <a:extLst>
              <a:ext uri="{FF2B5EF4-FFF2-40B4-BE49-F238E27FC236}">
                <a16:creationId xmlns:a16="http://schemas.microsoft.com/office/drawing/2014/main" id="{4C1962D9-4B32-4BE0-B3E9-165BA798A05B}"/>
              </a:ext>
            </a:extLst>
          </p:cNvPr>
          <p:cNvSpPr>
            <a:spLocks noGrp="1"/>
          </p:cNvSpPr>
          <p:nvPr>
            <p:ph type="dt" sz="half" idx="10"/>
          </p:nvPr>
        </p:nvSpPr>
        <p:spPr/>
        <p:txBody>
          <a:bodyPr/>
          <a:lstStyle/>
          <a:p>
            <a:endParaRPr lang="da-DK" dirty="0"/>
          </a:p>
        </p:txBody>
      </p:sp>
      <p:sp>
        <p:nvSpPr>
          <p:cNvPr id="3" name="Pladsholder til sidefod 2">
            <a:extLst>
              <a:ext uri="{FF2B5EF4-FFF2-40B4-BE49-F238E27FC236}">
                <a16:creationId xmlns:a16="http://schemas.microsoft.com/office/drawing/2014/main" id="{6E339960-24EA-4FFA-8689-6228776780B3}"/>
              </a:ext>
            </a:extLst>
          </p:cNvPr>
          <p:cNvSpPr>
            <a:spLocks noGrp="1"/>
          </p:cNvSpPr>
          <p:nvPr>
            <p:ph type="ftr" sz="quarter" idx="11"/>
          </p:nvPr>
        </p:nvSpPr>
        <p:spPr/>
        <p:txBody>
          <a:bodyPr/>
          <a:lstStyle/>
          <a:p>
            <a:r>
              <a:rPr lang="en-US"/>
              <a:t>Tender No:   DRC/RFP/PA/31102022/WLI/SAHProvision of Work-injury _life Insurance </a:t>
            </a:r>
            <a:endParaRPr lang="da-DK" dirty="0"/>
          </a:p>
        </p:txBody>
      </p:sp>
    </p:spTree>
    <p:extLst>
      <p:ext uri="{BB962C8B-B14F-4D97-AF65-F5344CB8AC3E}">
        <p14:creationId xmlns:p14="http://schemas.microsoft.com/office/powerpoint/2010/main" val="174413615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 graphics">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22CCA-D813-4232-A6D5-3CB16793F431}"/>
              </a:ext>
            </a:extLst>
          </p:cNvPr>
          <p:cNvSpPr>
            <a:spLocks noGrp="1"/>
          </p:cNvSpPr>
          <p:nvPr>
            <p:ph type="title" hasCustomPrompt="1"/>
          </p:nvPr>
        </p:nvSpPr>
        <p:spPr>
          <a:xfrm>
            <a:off x="529200" y="302400"/>
            <a:ext cx="7513200" cy="514800"/>
          </a:xfrm>
        </p:spPr>
        <p:txBody>
          <a:bodyPr anchor="ctr"/>
          <a:lstStyle>
            <a:lvl1pPr>
              <a:defRPr sz="2400"/>
            </a:lvl1pPr>
          </a:lstStyle>
          <a:p>
            <a:r>
              <a:rPr lang="da-DK" dirty="0"/>
              <a:t>Write </a:t>
            </a:r>
            <a:r>
              <a:rPr lang="da-DK" dirty="0" err="1"/>
              <a:t>title</a:t>
            </a:r>
            <a:r>
              <a:rPr lang="da-DK" dirty="0"/>
              <a:t> for the illustration</a:t>
            </a:r>
          </a:p>
        </p:txBody>
      </p:sp>
      <p:sp>
        <p:nvSpPr>
          <p:cNvPr id="9" name="Pladsholder til indhold 2">
            <a:extLst>
              <a:ext uri="{FF2B5EF4-FFF2-40B4-BE49-F238E27FC236}">
                <a16:creationId xmlns:a16="http://schemas.microsoft.com/office/drawing/2014/main" id="{E9A0D2B7-4B48-47DD-9795-A0F2580910F6}"/>
              </a:ext>
            </a:extLst>
          </p:cNvPr>
          <p:cNvSpPr>
            <a:spLocks noGrp="1"/>
          </p:cNvSpPr>
          <p:nvPr>
            <p:ph idx="1" hasCustomPrompt="1"/>
          </p:nvPr>
        </p:nvSpPr>
        <p:spPr>
          <a:xfrm>
            <a:off x="529200" y="972000"/>
            <a:ext cx="7513200" cy="3870000"/>
          </a:xfrm>
          <a:prstGeom prst="rect">
            <a:avLst/>
          </a:prstGeom>
        </p:spPr>
        <p:txBody>
          <a:bodyPr/>
          <a:lstStyle>
            <a:lvl1pPr marL="0" indent="0">
              <a:buNone/>
              <a:defRPr sz="2000"/>
            </a:lvl1pPr>
            <a:lvl2pPr>
              <a:defRPr sz="2000"/>
            </a:lvl2pPr>
            <a:lvl3pPr>
              <a:defRPr sz="2000"/>
            </a:lvl3pPr>
          </a:lstStyle>
          <a:p>
            <a:pPr lvl="0"/>
            <a:r>
              <a:rPr lang="da-DK" dirty="0" err="1"/>
              <a:t>Click</a:t>
            </a:r>
            <a:r>
              <a:rPr lang="da-DK" dirty="0"/>
              <a:t> </a:t>
            </a:r>
            <a:r>
              <a:rPr lang="da-DK" dirty="0" err="1"/>
              <a:t>icon</a:t>
            </a:r>
            <a:r>
              <a:rPr lang="da-DK" dirty="0"/>
              <a:t> to </a:t>
            </a:r>
            <a:r>
              <a:rPr lang="da-DK" dirty="0" err="1"/>
              <a:t>add</a:t>
            </a:r>
            <a:r>
              <a:rPr lang="da-DK" dirty="0"/>
              <a:t> </a:t>
            </a:r>
            <a:r>
              <a:rPr lang="da-DK" dirty="0" err="1"/>
              <a:t>any</a:t>
            </a:r>
            <a:r>
              <a:rPr lang="da-DK" dirty="0"/>
              <a:t> illustration</a:t>
            </a:r>
          </a:p>
        </p:txBody>
      </p:sp>
      <p:sp>
        <p:nvSpPr>
          <p:cNvPr id="4" name="Pladsholder til dato 3"/>
          <p:cNvSpPr>
            <a:spLocks noGrp="1"/>
          </p:cNvSpPr>
          <p:nvPr>
            <p:ph type="dt" sz="half" idx="10"/>
          </p:nvPr>
        </p:nvSpPr>
        <p:spPr>
          <a:xfrm rot="5400000">
            <a:off x="8366728" y="4375382"/>
            <a:ext cx="728040" cy="205199"/>
          </a:xfrm>
          <a:prstGeom prst="rect">
            <a:avLst/>
          </a:prstGeom>
        </p:spPr>
        <p:txBody>
          <a:bodyPr/>
          <a:lstStyle>
            <a:lvl1pPr algn="r">
              <a:defRPr sz="750">
                <a:solidFill>
                  <a:schemeClr val="bg1">
                    <a:lumMod val="50000"/>
                  </a:schemeClr>
                </a:solidFill>
              </a:defRPr>
            </a:lvl1pPr>
          </a:lstStyle>
          <a:p>
            <a:endParaRPr lang="da-DK" dirty="0"/>
          </a:p>
        </p:txBody>
      </p:sp>
      <p:sp>
        <p:nvSpPr>
          <p:cNvPr id="7" name="Pladsholder til sidefod 1">
            <a:extLst>
              <a:ext uri="{FF2B5EF4-FFF2-40B4-BE49-F238E27FC236}">
                <a16:creationId xmlns:a16="http://schemas.microsoft.com/office/drawing/2014/main" id="{A7E2B67E-AE29-41E2-8B3A-3F1B4CC0A829}"/>
              </a:ext>
            </a:extLst>
          </p:cNvPr>
          <p:cNvSpPr>
            <a:spLocks noGrp="1"/>
          </p:cNvSpPr>
          <p:nvPr>
            <p:ph type="ftr" sz="quarter" idx="3"/>
          </p:nvPr>
        </p:nvSpPr>
        <p:spPr>
          <a:xfrm rot="5400000">
            <a:off x="7147755" y="2428370"/>
            <a:ext cx="3165984" cy="205200"/>
          </a:xfrm>
          <a:prstGeom prst="rect">
            <a:avLst/>
          </a:prstGeom>
        </p:spPr>
        <p:txBody>
          <a:bodyPr vert="horz" lIns="91440" tIns="45720" rIns="91440" bIns="45720" rtlCol="0" anchor="t" anchorCtr="0"/>
          <a:lstStyle>
            <a:lvl1pPr algn="r">
              <a:defRPr sz="750">
                <a:solidFill>
                  <a:srgbClr val="7F7F7F"/>
                </a:solidFill>
                <a:latin typeface="Calibri" panose="020F0502020204030204" pitchFamily="34" charset="0"/>
                <a:cs typeface="Calibri" panose="020F0502020204030204" pitchFamily="34" charset="0"/>
              </a:defRPr>
            </a:lvl1pPr>
          </a:lstStyle>
          <a:p>
            <a:r>
              <a:rPr lang="en-US"/>
              <a:t>Tender No:   DRC/RFP/PA/31102022/WLI/SAHProvision of Work-injury _life Insurance </a:t>
            </a:r>
            <a:endParaRPr lang="da-DK" dirty="0"/>
          </a:p>
        </p:txBody>
      </p:sp>
    </p:spTree>
    <p:extLst>
      <p:ext uri="{BB962C8B-B14F-4D97-AF65-F5344CB8AC3E}">
        <p14:creationId xmlns:p14="http://schemas.microsoft.com/office/powerpoint/2010/main" val="3470258096"/>
      </p:ext>
    </p:extLst>
  </p:cSld>
  <p:clrMapOvr>
    <a:masterClrMapping/>
  </p:clrMapOvr>
  <p:extLst>
    <p:ext uri="{DCECCB84-F9BA-43D5-87BE-67443E8EF086}">
      <p15:sldGuideLst xmlns:p15="http://schemas.microsoft.com/office/powerpoint/2012/main">
        <p15:guide id="1" orient="horz" pos="259"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 Read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9144000" cy="5143500"/>
          </a:xfrm>
          <a:solidFill>
            <a:schemeClr val="bg1"/>
          </a:solidFill>
        </p:spPr>
        <p:txBody>
          <a:bodyPr/>
          <a:lstStyle>
            <a:lvl1pPr marL="0" indent="0">
              <a:buFontTx/>
              <a:buNone/>
              <a:defRPr/>
            </a:lvl1pPr>
          </a:lstStyle>
          <a:p>
            <a:r>
              <a:rPr lang="da-DK" dirty="0" err="1"/>
              <a:t>Click</a:t>
            </a:r>
            <a:r>
              <a:rPr lang="da-DK" dirty="0"/>
              <a:t> the </a:t>
            </a:r>
            <a:r>
              <a:rPr lang="da-DK" dirty="0" err="1"/>
              <a:t>icon</a:t>
            </a:r>
            <a:r>
              <a:rPr lang="da-DK" dirty="0"/>
              <a:t> to </a:t>
            </a:r>
            <a:r>
              <a:rPr lang="da-DK" dirty="0" err="1"/>
              <a:t>add</a:t>
            </a:r>
            <a:r>
              <a:rPr lang="da-DK" dirty="0"/>
              <a:t> a </a:t>
            </a:r>
            <a:r>
              <a:rPr lang="da-DK" dirty="0" err="1"/>
              <a:t>photo</a:t>
            </a:r>
            <a:endParaRPr lang="da-DK" dirty="0"/>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8287200" y="165600"/>
            <a:ext cx="644525" cy="2524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dirty="0"/>
              <a:t> </a:t>
            </a:r>
          </a:p>
        </p:txBody>
      </p:sp>
    </p:spTree>
    <p:extLst>
      <p:ext uri="{BB962C8B-B14F-4D97-AF65-F5344CB8AC3E}">
        <p14:creationId xmlns:p14="http://schemas.microsoft.com/office/powerpoint/2010/main" val="388486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hoto - White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9144000" cy="5143500"/>
          </a:xfrm>
          <a:solidFill>
            <a:srgbClr val="AE151D"/>
          </a:solidFill>
        </p:spPr>
        <p:txBody>
          <a:bodyPr/>
          <a:lstStyle>
            <a:lvl1pPr marL="0" indent="0">
              <a:buFontTx/>
              <a:buNone/>
              <a:defRPr/>
            </a:lvl1pPr>
          </a:lstStyle>
          <a:p>
            <a:r>
              <a:rPr lang="da-DK" dirty="0" err="1"/>
              <a:t>Click</a:t>
            </a:r>
            <a:r>
              <a:rPr lang="da-DK" dirty="0"/>
              <a:t> the </a:t>
            </a:r>
            <a:r>
              <a:rPr lang="da-DK" dirty="0" err="1"/>
              <a:t>icon</a:t>
            </a:r>
            <a:r>
              <a:rPr lang="da-DK" dirty="0"/>
              <a:t> to </a:t>
            </a:r>
            <a:r>
              <a:rPr lang="da-DK" dirty="0" err="1"/>
              <a:t>add</a:t>
            </a:r>
            <a:r>
              <a:rPr lang="da-DK" dirty="0"/>
              <a:t> a </a:t>
            </a:r>
            <a:r>
              <a:rPr lang="da-DK" dirty="0" err="1"/>
              <a:t>photo</a:t>
            </a:r>
            <a:endParaRPr lang="da-DK" dirty="0"/>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8287200" y="165600"/>
            <a:ext cx="644525" cy="252413"/>
          </a:xfrm>
          <a:blipFill>
            <a:blip r:embed="rId2"/>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dirty="0"/>
              <a:t> </a:t>
            </a:r>
          </a:p>
        </p:txBody>
      </p:sp>
    </p:spTree>
    <p:extLst>
      <p:ext uri="{BB962C8B-B14F-4D97-AF65-F5344CB8AC3E}">
        <p14:creationId xmlns:p14="http://schemas.microsoft.com/office/powerpoint/2010/main" val="168674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photo - white">
    <p:spTree>
      <p:nvGrpSpPr>
        <p:cNvPr id="1" name=""/>
        <p:cNvGrpSpPr/>
        <p:nvPr/>
      </p:nvGrpSpPr>
      <p:grpSpPr>
        <a:xfrm>
          <a:off x="0" y="0"/>
          <a:ext cx="0" cy="0"/>
          <a:chOff x="0" y="0"/>
          <a:chExt cx="0" cy="0"/>
        </a:xfrm>
      </p:grpSpPr>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0" y="2592532"/>
            <a:ext cx="9144000" cy="2571750"/>
          </a:xfrm>
          <a:prstGeom prst="rect">
            <a:avLst/>
          </a:prstGeom>
        </p:spPr>
        <p:txBody>
          <a:bodyPr/>
          <a:lstStyle>
            <a:lvl1pPr marL="0" indent="0">
              <a:buFontTx/>
              <a:buNone/>
              <a:defRPr/>
            </a:lvl1pPr>
          </a:lstStyle>
          <a:p>
            <a:r>
              <a:rPr lang="da-DK" dirty="0" err="1"/>
              <a:t>Click</a:t>
            </a:r>
            <a:r>
              <a:rPr lang="da-DK" dirty="0"/>
              <a:t> and </a:t>
            </a:r>
            <a:r>
              <a:rPr lang="da-DK" dirty="0" err="1"/>
              <a:t>add</a:t>
            </a:r>
            <a:r>
              <a:rPr lang="da-DK" dirty="0"/>
              <a:t> a </a:t>
            </a:r>
            <a:r>
              <a:rPr lang="da-DK" dirty="0" err="1"/>
              <a:t>photo</a:t>
            </a:r>
            <a:endParaRPr lang="da-DK" dirty="0"/>
          </a:p>
        </p:txBody>
      </p:sp>
      <p:sp>
        <p:nvSpPr>
          <p:cNvPr id="2" name="Titel 1"/>
          <p:cNvSpPr>
            <a:spLocks noGrp="1"/>
          </p:cNvSpPr>
          <p:nvPr>
            <p:ph type="title" hasCustomPrompt="1"/>
          </p:nvPr>
        </p:nvSpPr>
        <p:spPr>
          <a:xfrm>
            <a:off x="530353" y="806400"/>
            <a:ext cx="7513393" cy="645459"/>
          </a:xfrm>
          <a:prstGeom prst="rect">
            <a:avLst/>
          </a:prstGeom>
        </p:spPr>
        <p:txBody>
          <a:bodyPr/>
          <a:lstStyle>
            <a:lvl1pPr>
              <a:defRPr/>
            </a:lvl1pPr>
          </a:lstStyle>
          <a:p>
            <a:r>
              <a:rPr lang="da-DK" dirty="0"/>
              <a:t>Write a </a:t>
            </a:r>
            <a:r>
              <a:rPr lang="da-DK" dirty="0" err="1"/>
              <a:t>headline</a:t>
            </a:r>
            <a:endParaRPr lang="da-DK" dirty="0"/>
          </a:p>
        </p:txBody>
      </p:sp>
    </p:spTree>
    <p:extLst>
      <p:ext uri="{BB962C8B-B14F-4D97-AF65-F5344CB8AC3E}">
        <p14:creationId xmlns:p14="http://schemas.microsoft.com/office/powerpoint/2010/main" val="3684702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photo - read">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51441"/>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0" y="2571750"/>
            <a:ext cx="9144000" cy="2571750"/>
          </a:xfrm>
          <a:prstGeom prst="rect">
            <a:avLst/>
          </a:prstGeom>
        </p:spPr>
        <p:txBody>
          <a:bodyPr/>
          <a:lstStyle>
            <a:lvl1pPr>
              <a:defRPr/>
            </a:lvl1pPr>
          </a:lstStyle>
          <a:p>
            <a:r>
              <a:rPr lang="da-DK" dirty="0" err="1"/>
              <a:t>Click</a:t>
            </a:r>
            <a:r>
              <a:rPr lang="da-DK" dirty="0"/>
              <a:t> and </a:t>
            </a:r>
            <a:r>
              <a:rPr lang="da-DK" dirty="0" err="1"/>
              <a:t>add</a:t>
            </a:r>
            <a:r>
              <a:rPr lang="da-DK" dirty="0"/>
              <a:t> a </a:t>
            </a:r>
            <a:r>
              <a:rPr lang="da-DK" dirty="0" err="1"/>
              <a:t>photo</a:t>
            </a:r>
            <a:endParaRPr lang="da-DK" dirty="0"/>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74140606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Textbox - read/black">
    <p:bg>
      <p:bgRef idx="1001">
        <a:schemeClr val="bg2"/>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3" y="806400"/>
            <a:ext cx="7416000" cy="725401"/>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519100"/>
            <a:ext cx="7514100" cy="2022300"/>
          </a:xfrm>
          <a:prstGeom prst="rect">
            <a:avLst/>
          </a:prstGeom>
        </p:spPr>
        <p:txBody>
          <a:bodyPr/>
          <a:lstStyle>
            <a:lvl1pPr marL="0" indent="0">
              <a:buNone/>
              <a:defRPr/>
            </a:lvl1pPr>
            <a:lvl2pPr marL="261938" indent="0">
              <a:buNone/>
              <a:defRPr/>
            </a:lvl2pPr>
            <a:lvl3pPr marL="528638" indent="0">
              <a:buNone/>
              <a:defRPr/>
            </a:lvl3pPr>
            <a:lvl4pPr marL="808435" indent="0">
              <a:buNone/>
              <a:defRPr/>
            </a:lvl4pPr>
            <a:lvl5pPr marL="1079897" indent="0">
              <a:buNone/>
              <a:defRPr/>
            </a:lvl5pPr>
          </a:lstStyle>
          <a:p>
            <a:pPr lvl="0"/>
            <a:r>
              <a:rPr lang="da-DK" dirty="0"/>
              <a:t>Write </a:t>
            </a:r>
            <a:r>
              <a:rPr lang="da-DK" dirty="0" err="1"/>
              <a:t>text</a:t>
            </a:r>
            <a:endParaRPr lang="da-DK" dirty="0"/>
          </a:p>
        </p:txBody>
      </p:sp>
      <p:pic>
        <p:nvPicPr>
          <p:cNvPr id="7" name="Billede 6">
            <a:extLst>
              <a:ext uri="{FF2B5EF4-FFF2-40B4-BE49-F238E27FC236}">
                <a16:creationId xmlns:a16="http://schemas.microsoft.com/office/drawing/2014/main" id="{386577A6-B181-4B00-9AB1-351346F2F8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51403294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slide 2">
    <p:bg>
      <p:bgPr>
        <a:solidFill>
          <a:srgbClr val="AF161E"/>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664C8A0A-F7CE-4BF9-B658-FB54F06231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309569" y="917753"/>
            <a:ext cx="5805960" cy="3624628"/>
          </a:xfrm>
          <a:prstGeom prst="rect">
            <a:avLst/>
          </a:prstGeom>
        </p:spPr>
      </p:pic>
      <p:pic>
        <p:nvPicPr>
          <p:cNvPr id="10" name="Billede 9">
            <a:extLst>
              <a:ext uri="{FF2B5EF4-FFF2-40B4-BE49-F238E27FC236}">
                <a16:creationId xmlns:a16="http://schemas.microsoft.com/office/drawing/2014/main" id="{737298CC-2FC6-9A41-BBE6-F883F86E1C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3747" y="222647"/>
            <a:ext cx="880946" cy="343605"/>
          </a:xfrm>
          <a:prstGeom prst="rect">
            <a:avLst/>
          </a:prstGeom>
        </p:spPr>
      </p:pic>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366982" y="2044800"/>
            <a:ext cx="2005735" cy="1036800"/>
          </a:xfrm>
          <a:prstGeom prst="rect">
            <a:avLst/>
          </a:prstGeom>
        </p:spPr>
      </p:pic>
    </p:spTree>
    <p:extLst>
      <p:ext uri="{BB962C8B-B14F-4D97-AF65-F5344CB8AC3E}">
        <p14:creationId xmlns:p14="http://schemas.microsoft.com/office/powerpoint/2010/main" val="197524273"/>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Textbox - read/whit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718676"/>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lumMod val="50000"/>
                </a:schemeClr>
              </a:solidFill>
            </a:endParaRPr>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498318"/>
            <a:ext cx="7514100" cy="2022300"/>
          </a:xfrm>
          <a:prstGeom prst="rect">
            <a:avLst/>
          </a:prstGeom>
        </p:spPr>
        <p:txBody>
          <a:bodyPr/>
          <a:lstStyle>
            <a:lvl1pPr marL="0" indent="0">
              <a:buNone/>
              <a:defRPr>
                <a:solidFill>
                  <a:schemeClr val="bg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dirty="0"/>
              <a:t>Write </a:t>
            </a:r>
            <a:r>
              <a:rPr lang="da-DK" dirty="0" err="1"/>
              <a:t>text</a:t>
            </a:r>
            <a:endParaRPr lang="da-DK" dirty="0"/>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76853226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Textbox - read">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78335"/>
          </a:xfrm>
          <a:prstGeom prst="rect">
            <a:avLst/>
          </a:prstGeom>
        </p:spPr>
        <p:txBody>
          <a:bodyPr/>
          <a:lstStyle>
            <a:lvl1pPr>
              <a:defRPr>
                <a:solidFill>
                  <a:schemeClr val="tx1"/>
                </a:solidFill>
              </a:defRPr>
            </a:lvl1pPr>
          </a:lstStyle>
          <a:p>
            <a:r>
              <a:rPr lang="da-DK" dirty="0"/>
              <a:t>Write a </a:t>
            </a:r>
            <a:r>
              <a:rPr lang="da-DK" dirty="0" err="1"/>
              <a:t>title</a:t>
            </a:r>
            <a:endParaRPr lang="da-DK" dirty="0"/>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rgbClr val="AF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da-DK" sz="2000"/>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498318"/>
            <a:ext cx="7514100" cy="2022300"/>
          </a:xfrm>
          <a:prstGeom prst="rect">
            <a:avLst/>
          </a:prstGeom>
        </p:spPr>
        <p:txBody>
          <a:bodyPr/>
          <a:lstStyle>
            <a:lvl1pPr marL="0" indent="0">
              <a:buNone/>
              <a:defRPr>
                <a:solidFill>
                  <a:schemeClr val="tx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dirty="0"/>
              <a:t>Write </a:t>
            </a:r>
            <a:r>
              <a:rPr lang="da-DK" dirty="0" err="1"/>
              <a:t>text</a:t>
            </a:r>
            <a:endParaRPr lang="da-DK" dirty="0"/>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 name="Pladsholder til dato 2" hidden="1">
            <a:extLst>
              <a:ext uri="{FF2B5EF4-FFF2-40B4-BE49-F238E27FC236}">
                <a16:creationId xmlns:a16="http://schemas.microsoft.com/office/drawing/2014/main" id="{35528CD9-A6A7-45E3-A6B4-F4C5923192AC}"/>
              </a:ext>
            </a:extLst>
          </p:cNvPr>
          <p:cNvSpPr>
            <a:spLocks noGrp="1"/>
          </p:cNvSpPr>
          <p:nvPr>
            <p:ph type="dt" sz="half" idx="15"/>
          </p:nvPr>
        </p:nvSpPr>
        <p:spPr>
          <a:xfrm rot="5400000">
            <a:off x="8479800" y="4238945"/>
            <a:ext cx="666000" cy="205200"/>
          </a:xfrm>
          <a:prstGeom prst="rect">
            <a:avLst/>
          </a:prstGeom>
        </p:spPr>
        <p:txBody>
          <a:bodyPr/>
          <a:lstStyle>
            <a:lvl1pPr>
              <a:defRPr>
                <a:solidFill>
                  <a:srgbClr val="7F7F7F"/>
                </a:solidFill>
              </a:defRPr>
            </a:lvl1pPr>
          </a:lstStyle>
          <a:p>
            <a:endParaRPr lang="da-DK" dirty="0"/>
          </a:p>
        </p:txBody>
      </p:sp>
      <p:sp>
        <p:nvSpPr>
          <p:cNvPr id="6" name="Pladsholder til sidefod 5" hidden="1">
            <a:extLst>
              <a:ext uri="{FF2B5EF4-FFF2-40B4-BE49-F238E27FC236}">
                <a16:creationId xmlns:a16="http://schemas.microsoft.com/office/drawing/2014/main" id="{9AD4DE78-B7B1-44F8-A2F1-617BDB963958}"/>
              </a:ext>
            </a:extLst>
          </p:cNvPr>
          <p:cNvSpPr>
            <a:spLocks noGrp="1"/>
          </p:cNvSpPr>
          <p:nvPr>
            <p:ph type="ftr" sz="quarter" idx="16"/>
          </p:nvPr>
        </p:nvSpPr>
        <p:spPr>
          <a:xfrm rot="5400000">
            <a:off x="7282800" y="2375945"/>
            <a:ext cx="3060000" cy="205200"/>
          </a:xfrm>
          <a:prstGeom prst="rect">
            <a:avLst/>
          </a:prstGeom>
        </p:spPr>
        <p:txBody>
          <a:bodyPr/>
          <a:lstStyle>
            <a:lvl1pPr>
              <a:defRPr>
                <a:solidFill>
                  <a:srgbClr val="7F7F7F"/>
                </a:solidFill>
              </a:defRPr>
            </a:lvl1pPr>
          </a:lstStyle>
          <a:p>
            <a:r>
              <a:rPr lang="en-US"/>
              <a:t>Tender No:   DRC/RFP/PA/31102022/WLI/SAHProvision of Work-injury _life Insurance </a:t>
            </a:r>
            <a:endParaRPr lang="da-DK" dirty="0"/>
          </a:p>
        </p:txBody>
      </p:sp>
    </p:spTree>
    <p:extLst>
      <p:ext uri="{BB962C8B-B14F-4D97-AF65-F5344CB8AC3E}">
        <p14:creationId xmlns:p14="http://schemas.microsoft.com/office/powerpoint/2010/main" val="117366105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Textbox - read/green">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51441"/>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30353" y="2498318"/>
            <a:ext cx="7514100" cy="2022300"/>
          </a:xfrm>
          <a:prstGeom prst="rect">
            <a:avLst/>
          </a:prstGeom>
        </p:spPr>
        <p:txBody>
          <a:bodyPr/>
          <a:lstStyle>
            <a:lvl1pPr marL="0" indent="0">
              <a:buNone/>
              <a:defRPr>
                <a:solidFill>
                  <a:schemeClr val="tx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dirty="0"/>
              <a:t>Write </a:t>
            </a:r>
            <a:r>
              <a:rPr lang="da-DK" dirty="0" err="1"/>
              <a:t>text</a:t>
            </a:r>
            <a:endParaRPr lang="da-DK" dirty="0"/>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12699728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title, photo - rea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10136"/>
            <a:ext cx="7293600" cy="671214"/>
          </a:xfrm>
          <a:prstGeom prst="rect">
            <a:avLst/>
          </a:prstGeom>
        </p:spPr>
        <p:txBody>
          <a:bodyPr/>
          <a:lstStyle>
            <a:lvl1pPr>
              <a:defRPr>
                <a:solidFill>
                  <a:schemeClr val="bg1"/>
                </a:solidFill>
              </a:defRPr>
            </a:lvl1pPr>
          </a:lstStyle>
          <a:p>
            <a:r>
              <a:rPr lang="da-DK" dirty="0"/>
              <a:t>Write a </a:t>
            </a:r>
            <a:r>
              <a:rPr lang="da-DK" dirty="0" err="1"/>
              <a:t>headline</a:t>
            </a:r>
            <a:endParaRPr lang="da-DK" dirty="0"/>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8" y="1491486"/>
            <a:ext cx="7293599" cy="506514"/>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dirty="0"/>
              <a:t>Write a </a:t>
            </a:r>
            <a:r>
              <a:rPr lang="da-DK" dirty="0" err="1"/>
              <a:t>subtitle</a:t>
            </a:r>
            <a:r>
              <a:rPr lang="da-DK" dirty="0"/>
              <a:t> </a:t>
            </a:r>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bg1"/>
                </a:solidFill>
              </a:defRPr>
            </a:lvl1pPr>
          </a:lstStyle>
          <a:p>
            <a:r>
              <a:rPr lang="da-DK" dirty="0" err="1"/>
              <a:t>Click</a:t>
            </a:r>
            <a:r>
              <a:rPr lang="da-DK" dirty="0"/>
              <a:t> and </a:t>
            </a:r>
            <a:r>
              <a:rPr lang="da-DK" dirty="0" err="1"/>
              <a:t>add</a:t>
            </a:r>
            <a:r>
              <a:rPr lang="da-DK" dirty="0"/>
              <a:t> a </a:t>
            </a:r>
            <a:r>
              <a:rPr lang="da-DK" dirty="0" err="1"/>
              <a:t>photo</a:t>
            </a:r>
            <a:endParaRPr lang="da-DK" dirty="0"/>
          </a:p>
        </p:txBody>
      </p:sp>
      <p:sp>
        <p:nvSpPr>
          <p:cNvPr id="8" name="Pladsholder til dato 7">
            <a:extLst>
              <a:ext uri="{FF2B5EF4-FFF2-40B4-BE49-F238E27FC236}">
                <a16:creationId xmlns:a16="http://schemas.microsoft.com/office/drawing/2014/main" id="{4AC47EE8-8369-446D-A332-2975686E5EE4}"/>
              </a:ext>
            </a:extLst>
          </p:cNvPr>
          <p:cNvSpPr>
            <a:spLocks noGrp="1"/>
          </p:cNvSpPr>
          <p:nvPr>
            <p:ph type="dt" sz="half" idx="14"/>
          </p:nvPr>
        </p:nvSpPr>
        <p:spPr/>
        <p:txBody>
          <a:bodyPr/>
          <a:lstStyle/>
          <a:p>
            <a:endParaRPr lang="da-DK" dirty="0"/>
          </a:p>
        </p:txBody>
      </p:sp>
      <p:sp>
        <p:nvSpPr>
          <p:cNvPr id="9" name="Pladsholder til sidefod 8">
            <a:extLst>
              <a:ext uri="{FF2B5EF4-FFF2-40B4-BE49-F238E27FC236}">
                <a16:creationId xmlns:a16="http://schemas.microsoft.com/office/drawing/2014/main" id="{A21DC698-3B6C-4582-AE83-B5F1C10C8A45}"/>
              </a:ext>
            </a:extLst>
          </p:cNvPr>
          <p:cNvSpPr>
            <a:spLocks noGrp="1"/>
          </p:cNvSpPr>
          <p:nvPr>
            <p:ph type="ftr" sz="quarter" idx="15"/>
          </p:nvPr>
        </p:nvSpPr>
        <p:spPr/>
        <p:txBody>
          <a:bodyPr/>
          <a:lstStyle/>
          <a:p>
            <a:r>
              <a:rPr lang="en-US"/>
              <a:t>Tender No:   DRC/RFP/PA/31102022/WLI/SAHProvision of Work-injury _life Insurance </a:t>
            </a:r>
            <a:endParaRPr lang="da-DK" dirty="0"/>
          </a:p>
        </p:txBody>
      </p:sp>
    </p:spTree>
    <p:extLst>
      <p:ext uri="{BB962C8B-B14F-4D97-AF65-F5344CB8AC3E}">
        <p14:creationId xmlns:p14="http://schemas.microsoft.com/office/powerpoint/2010/main" val="14330958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8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title, photo - blac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10136"/>
            <a:ext cx="7293600" cy="671214"/>
          </a:xfrm>
          <a:prstGeom prst="rect">
            <a:avLst/>
          </a:prstGeom>
        </p:spPr>
        <p:txBody>
          <a:bodyPr/>
          <a:lstStyle>
            <a:lvl1pPr>
              <a:defRPr>
                <a:solidFill>
                  <a:schemeClr val="bg1"/>
                </a:solidFill>
              </a:defRPr>
            </a:lvl1pPr>
          </a:lstStyle>
          <a:p>
            <a:r>
              <a:rPr lang="da-DK" dirty="0"/>
              <a:t>Write a </a:t>
            </a:r>
            <a:r>
              <a:rPr lang="da-DK" dirty="0" err="1"/>
              <a:t>headline</a:t>
            </a:r>
            <a:endParaRPr lang="da-DK" dirty="0"/>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9" y="1491486"/>
            <a:ext cx="7222400" cy="506514"/>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dirty="0"/>
              <a:t>Write a </a:t>
            </a:r>
            <a:r>
              <a:rPr lang="da-DK" dirty="0" err="1"/>
              <a:t>subtitle</a:t>
            </a:r>
            <a:endParaRPr lang="da-DK" dirty="0"/>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bg1"/>
                </a:solidFill>
              </a:defRPr>
            </a:lvl1pPr>
          </a:lstStyle>
          <a:p>
            <a:r>
              <a:rPr lang="da-DK" dirty="0" err="1"/>
              <a:t>Click</a:t>
            </a:r>
            <a:r>
              <a:rPr lang="da-DK" dirty="0"/>
              <a:t> and </a:t>
            </a:r>
            <a:r>
              <a:rPr lang="da-DK" dirty="0" err="1"/>
              <a:t>add</a:t>
            </a:r>
            <a:r>
              <a:rPr lang="da-DK" dirty="0"/>
              <a:t> a </a:t>
            </a:r>
            <a:r>
              <a:rPr lang="da-DK" dirty="0" err="1"/>
              <a:t>photo</a:t>
            </a:r>
            <a:endParaRPr lang="da-DK" dirty="0"/>
          </a:p>
        </p:txBody>
      </p:sp>
      <p:sp>
        <p:nvSpPr>
          <p:cNvPr id="4" name="Pladsholder til dato 3">
            <a:extLst>
              <a:ext uri="{FF2B5EF4-FFF2-40B4-BE49-F238E27FC236}">
                <a16:creationId xmlns:a16="http://schemas.microsoft.com/office/drawing/2014/main" id="{3F4080EC-2EA7-4872-A483-56A66FA585FE}"/>
              </a:ext>
            </a:extLst>
          </p:cNvPr>
          <p:cNvSpPr>
            <a:spLocks noGrp="1"/>
          </p:cNvSpPr>
          <p:nvPr>
            <p:ph type="dt" sz="half" idx="14"/>
          </p:nvPr>
        </p:nvSpPr>
        <p:spPr>
          <a:xfrm rot="5400000">
            <a:off x="8479800" y="4238945"/>
            <a:ext cx="666000" cy="205200"/>
          </a:xfrm>
          <a:prstGeom prst="rect">
            <a:avLst/>
          </a:prstGeom>
        </p:spPr>
        <p:txBody>
          <a:bodyPr/>
          <a:lstStyle>
            <a:lvl1pPr algn="r">
              <a:defRPr sz="750">
                <a:solidFill>
                  <a:schemeClr val="bg1">
                    <a:lumMod val="50000"/>
                  </a:schemeClr>
                </a:solidFill>
              </a:defRPr>
            </a:lvl1pPr>
          </a:lstStyle>
          <a:p>
            <a:endParaRPr lang="da-DK" dirty="0"/>
          </a:p>
        </p:txBody>
      </p:sp>
      <p:sp>
        <p:nvSpPr>
          <p:cNvPr id="8" name="Pladsholder til sidefod 7">
            <a:extLst>
              <a:ext uri="{FF2B5EF4-FFF2-40B4-BE49-F238E27FC236}">
                <a16:creationId xmlns:a16="http://schemas.microsoft.com/office/drawing/2014/main" id="{1FE16B70-ACF1-468C-9EA5-057534FE677B}"/>
              </a:ext>
            </a:extLst>
          </p:cNvPr>
          <p:cNvSpPr>
            <a:spLocks noGrp="1"/>
          </p:cNvSpPr>
          <p:nvPr>
            <p:ph type="ftr" sz="quarter" idx="15"/>
          </p:nvPr>
        </p:nvSpPr>
        <p:spPr/>
        <p:txBody>
          <a:bodyPr/>
          <a:lstStyle/>
          <a:p>
            <a:r>
              <a:rPr lang="en-US"/>
              <a:t>Tender No:   DRC/RFP/PA/31102022/WLI/SAHProvision of Work-injury _life Insurance </a:t>
            </a:r>
            <a:endParaRPr lang="da-DK" dirty="0"/>
          </a:p>
        </p:txBody>
      </p:sp>
    </p:spTree>
    <p:extLst>
      <p:ext uri="{BB962C8B-B14F-4D97-AF65-F5344CB8AC3E}">
        <p14:creationId xmlns:p14="http://schemas.microsoft.com/office/powerpoint/2010/main" val="2928149937"/>
      </p:ext>
    </p:extLst>
  </p:cSld>
  <p:clrMapOvr>
    <a:masterClrMapping/>
  </p:clrMapOvr>
  <p:extLst>
    <p:ext uri="{DCECCB84-F9BA-43D5-87BE-67443E8EF086}">
      <p15:sldGuideLst xmlns:p15="http://schemas.microsoft.com/office/powerpoint/2012/main">
        <p15:guide id="1" orient="horz" pos="1620">
          <p15:clr>
            <a:srgbClr val="FBAE40"/>
          </p15:clr>
        </p15:guide>
        <p15:guide id="2" pos="38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subtitle, photo - grey/black fon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solidFill>
            <a:srgbClr val="78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03413"/>
            <a:ext cx="7293600" cy="598394"/>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8" y="1479176"/>
            <a:ext cx="7293599" cy="518824"/>
          </a:xfrm>
          <a:prstGeom prst="rect">
            <a:avLst/>
          </a:prstGeom>
        </p:spPr>
        <p:txBody>
          <a:bodyPr/>
          <a:lstStyle>
            <a:lvl1pPr marL="0" indent="0">
              <a:buFontTx/>
              <a:buNone/>
              <a:defRPr sz="2000">
                <a:solidFill>
                  <a:schemeClr val="tx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dirty="0"/>
              <a:t>Write a </a:t>
            </a:r>
            <a:r>
              <a:rPr lang="da-DK" dirty="0" err="1"/>
              <a:t>subtitle</a:t>
            </a:r>
            <a:r>
              <a:rPr lang="da-DK" dirty="0"/>
              <a:t> – </a:t>
            </a:r>
            <a:r>
              <a:rPr lang="da-DK" dirty="0" err="1"/>
              <a:t>only</a:t>
            </a:r>
            <a:r>
              <a:rPr lang="da-DK" dirty="0"/>
              <a:t> 1 line</a:t>
            </a:r>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tx1"/>
                </a:solidFill>
              </a:defRPr>
            </a:lvl1pPr>
          </a:lstStyle>
          <a:p>
            <a:r>
              <a:rPr lang="da-DK" dirty="0" err="1"/>
              <a:t>Click</a:t>
            </a:r>
            <a:r>
              <a:rPr lang="da-DK" dirty="0"/>
              <a:t> and </a:t>
            </a:r>
            <a:r>
              <a:rPr lang="da-DK" dirty="0" err="1"/>
              <a:t>add</a:t>
            </a:r>
            <a:r>
              <a:rPr lang="da-DK" dirty="0"/>
              <a:t> a </a:t>
            </a:r>
            <a:r>
              <a:rPr lang="da-DK" dirty="0" err="1"/>
              <a:t>photo</a:t>
            </a:r>
            <a:endParaRPr lang="da-DK" dirty="0"/>
          </a:p>
        </p:txBody>
      </p:sp>
      <p:sp>
        <p:nvSpPr>
          <p:cNvPr id="8" name="Pladsholder til dato 7">
            <a:extLst>
              <a:ext uri="{FF2B5EF4-FFF2-40B4-BE49-F238E27FC236}">
                <a16:creationId xmlns:a16="http://schemas.microsoft.com/office/drawing/2014/main" id="{5025828C-7285-45DB-9486-975DBA5A7196}"/>
              </a:ext>
            </a:extLst>
          </p:cNvPr>
          <p:cNvSpPr>
            <a:spLocks noGrp="1"/>
          </p:cNvSpPr>
          <p:nvPr>
            <p:ph type="dt" sz="half" idx="14"/>
          </p:nvPr>
        </p:nvSpPr>
        <p:spPr/>
        <p:txBody>
          <a:bodyPr/>
          <a:lstStyle/>
          <a:p>
            <a:endParaRPr lang="da-DK" dirty="0"/>
          </a:p>
        </p:txBody>
      </p:sp>
      <p:sp>
        <p:nvSpPr>
          <p:cNvPr id="9" name="Pladsholder til sidefod 8">
            <a:extLst>
              <a:ext uri="{FF2B5EF4-FFF2-40B4-BE49-F238E27FC236}">
                <a16:creationId xmlns:a16="http://schemas.microsoft.com/office/drawing/2014/main" id="{CECE9B67-B0E1-4082-85B3-3E900B96A40F}"/>
              </a:ext>
            </a:extLst>
          </p:cNvPr>
          <p:cNvSpPr>
            <a:spLocks noGrp="1"/>
          </p:cNvSpPr>
          <p:nvPr>
            <p:ph type="ftr" sz="quarter" idx="15"/>
          </p:nvPr>
        </p:nvSpPr>
        <p:spPr/>
        <p:txBody>
          <a:bodyPr/>
          <a:lstStyle/>
          <a:p>
            <a:r>
              <a:rPr lang="en-US"/>
              <a:t>Tender No:   DRC/RFP/PA/31102022/WLI/SAHProvision of Work-injury _life Insurance </a:t>
            </a:r>
            <a:endParaRPr lang="da-DK" dirty="0"/>
          </a:p>
        </p:txBody>
      </p:sp>
    </p:spTree>
    <p:extLst>
      <p:ext uri="{BB962C8B-B14F-4D97-AF65-F5344CB8AC3E}">
        <p14:creationId xmlns:p14="http://schemas.microsoft.com/office/powerpoint/2010/main" val="1011464735"/>
      </p:ext>
    </p:extLst>
  </p:cSld>
  <p:clrMapOvr>
    <a:masterClrMapping/>
  </p:clrMapOvr>
  <p:extLst>
    <p:ext uri="{DCECCB84-F9BA-43D5-87BE-67443E8EF086}">
      <p15:sldGuideLst xmlns:p15="http://schemas.microsoft.com/office/powerpoint/2012/main">
        <p15:guide id="1" orient="horz" pos="1620">
          <p15:clr>
            <a:srgbClr val="FBAE40"/>
          </p15:clr>
        </p15:guide>
        <p15:guide id="2" pos="38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title, photo - grey/white font">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B243342-5D27-481B-B06A-E8F7D8E55A34}"/>
              </a:ext>
            </a:extLst>
          </p:cNvPr>
          <p:cNvSpPr/>
          <p:nvPr userDrawn="1"/>
        </p:nvSpPr>
        <p:spPr>
          <a:xfrm>
            <a:off x="0" y="0"/>
            <a:ext cx="8102008" cy="5143500"/>
          </a:xfrm>
          <a:prstGeom prst="rect">
            <a:avLst/>
          </a:prstGeom>
          <a:solidFill>
            <a:srgbClr val="78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hasCustomPrompt="1"/>
          </p:nvPr>
        </p:nvSpPr>
        <p:spPr>
          <a:xfrm>
            <a:off x="530353" y="403412"/>
            <a:ext cx="7295211" cy="545133"/>
          </a:xfrm>
          <a:prstGeom prst="rect">
            <a:avLst/>
          </a:prstGeom>
        </p:spPr>
        <p:txBody>
          <a:bodyPr/>
          <a:lstStyle>
            <a:lvl1pPr>
              <a:defRPr>
                <a:solidFill>
                  <a:schemeClr val="bg1"/>
                </a:solidFill>
              </a:defRPr>
            </a:lvl1pPr>
          </a:lstStyle>
          <a:p>
            <a:r>
              <a:rPr lang="da-DK" dirty="0"/>
              <a:t>Write a </a:t>
            </a:r>
            <a:r>
              <a:rPr lang="da-DK" dirty="0" err="1"/>
              <a:t>headline</a:t>
            </a:r>
            <a:endParaRPr lang="da-DK" dirty="0"/>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9" y="1452867"/>
            <a:ext cx="5073300" cy="545133"/>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dirty="0"/>
              <a:t>Write a </a:t>
            </a:r>
            <a:r>
              <a:rPr lang="da-DK" dirty="0" err="1"/>
              <a:t>subtitle</a:t>
            </a:r>
            <a:endParaRPr lang="da-DK" dirty="0"/>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a:solidFill>
                  <a:schemeClr val="bg1"/>
                </a:solidFill>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dirty="0" err="1"/>
              <a:t>Click</a:t>
            </a:r>
            <a:r>
              <a:rPr lang="da-DK" dirty="0"/>
              <a:t> and </a:t>
            </a:r>
            <a:r>
              <a:rPr lang="da-DK" dirty="0" err="1"/>
              <a:t>add</a:t>
            </a:r>
            <a:r>
              <a:rPr lang="da-DK" dirty="0"/>
              <a:t> a </a:t>
            </a:r>
            <a:r>
              <a:rPr lang="da-DK" dirty="0" err="1"/>
              <a:t>photo</a:t>
            </a:r>
            <a:endParaRPr lang="da-DK" dirty="0"/>
          </a:p>
          <a:p>
            <a:endParaRPr lang="da-DK" dirty="0"/>
          </a:p>
        </p:txBody>
      </p:sp>
      <p:sp>
        <p:nvSpPr>
          <p:cNvPr id="4" name="Pladsholder til dato 3">
            <a:extLst>
              <a:ext uri="{FF2B5EF4-FFF2-40B4-BE49-F238E27FC236}">
                <a16:creationId xmlns:a16="http://schemas.microsoft.com/office/drawing/2014/main" id="{42EEF979-A4E4-47CE-97FB-6B370E6EEAFE}"/>
              </a:ext>
            </a:extLst>
          </p:cNvPr>
          <p:cNvSpPr>
            <a:spLocks noGrp="1"/>
          </p:cNvSpPr>
          <p:nvPr>
            <p:ph type="dt" sz="half" idx="14"/>
          </p:nvPr>
        </p:nvSpPr>
        <p:spPr/>
        <p:txBody>
          <a:bodyPr/>
          <a:lstStyle/>
          <a:p>
            <a:endParaRPr lang="da-DK" dirty="0"/>
          </a:p>
        </p:txBody>
      </p:sp>
      <p:sp>
        <p:nvSpPr>
          <p:cNvPr id="9" name="Pladsholder til sidefod 8">
            <a:extLst>
              <a:ext uri="{FF2B5EF4-FFF2-40B4-BE49-F238E27FC236}">
                <a16:creationId xmlns:a16="http://schemas.microsoft.com/office/drawing/2014/main" id="{F088CC4E-9AD5-42E6-908B-5C0CC263AAAF}"/>
              </a:ext>
            </a:extLst>
          </p:cNvPr>
          <p:cNvSpPr>
            <a:spLocks noGrp="1"/>
          </p:cNvSpPr>
          <p:nvPr>
            <p:ph type="ftr" sz="quarter" idx="15"/>
          </p:nvPr>
        </p:nvSpPr>
        <p:spPr/>
        <p:txBody>
          <a:bodyPr/>
          <a:lstStyle/>
          <a:p>
            <a:r>
              <a:rPr lang="en-US"/>
              <a:t>Tender No:   DRC/RFP/PA/31102022/WLI/SAHProvision of Work-injury _life Insurance </a:t>
            </a:r>
            <a:endParaRPr lang="da-DK" dirty="0"/>
          </a:p>
        </p:txBody>
      </p:sp>
    </p:spTree>
    <p:extLst>
      <p:ext uri="{BB962C8B-B14F-4D97-AF65-F5344CB8AC3E}">
        <p14:creationId xmlns:p14="http://schemas.microsoft.com/office/powerpoint/2010/main" val="2028987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ood bye and thank you">
    <p:bg>
      <p:bgRef idx="1001">
        <a:schemeClr val="bg2"/>
      </p:bgRef>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79EC7B9C-2F1A-487C-9C98-CCC739154D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869428" y="534278"/>
            <a:ext cx="5707990" cy="3563466"/>
          </a:xfrm>
          <a:prstGeom prst="rect">
            <a:avLst/>
          </a:prstGeom>
        </p:spPr>
      </p:pic>
      <p:sp>
        <p:nvSpPr>
          <p:cNvPr id="5" name="Titel 1">
            <a:extLst>
              <a:ext uri="{FF2B5EF4-FFF2-40B4-BE49-F238E27FC236}">
                <a16:creationId xmlns:a16="http://schemas.microsoft.com/office/drawing/2014/main" id="{B6BBE893-635A-704F-976C-0078E96041F4}"/>
              </a:ext>
            </a:extLst>
          </p:cNvPr>
          <p:cNvSpPr>
            <a:spLocks noGrp="1"/>
          </p:cNvSpPr>
          <p:nvPr>
            <p:ph type="title" hasCustomPrompt="1"/>
          </p:nvPr>
        </p:nvSpPr>
        <p:spPr>
          <a:xfrm>
            <a:off x="642938" y="3773105"/>
            <a:ext cx="7858125" cy="589066"/>
          </a:xfrm>
          <a:prstGeom prst="rect">
            <a:avLst/>
          </a:prstGeom>
        </p:spPr>
        <p:txBody>
          <a:bodyPr/>
          <a:lstStyle>
            <a:lvl1pPr algn="ctr">
              <a:defRPr sz="2400" b="0">
                <a:solidFill>
                  <a:schemeClr val="tx1"/>
                </a:solidFill>
                <a:latin typeface="+mj-lt"/>
              </a:defRPr>
            </a:lvl1pPr>
          </a:lstStyle>
          <a:p>
            <a:r>
              <a:rPr lang="da-DK" dirty="0" err="1"/>
              <a:t>Click</a:t>
            </a:r>
            <a:r>
              <a:rPr lang="da-DK" dirty="0"/>
              <a:t> and </a:t>
            </a:r>
            <a:r>
              <a:rPr lang="da-DK" dirty="0" err="1"/>
              <a:t>add</a:t>
            </a:r>
            <a:r>
              <a:rPr lang="da-DK" dirty="0"/>
              <a:t> </a:t>
            </a:r>
            <a:r>
              <a:rPr lang="da-DK" dirty="0" err="1"/>
              <a:t>thank</a:t>
            </a:r>
            <a:r>
              <a:rPr lang="da-DK" dirty="0"/>
              <a:t> </a:t>
            </a:r>
            <a:r>
              <a:rPr lang="da-DK" dirty="0" err="1"/>
              <a:t>you</a:t>
            </a:r>
            <a:r>
              <a:rPr lang="da-DK" dirty="0"/>
              <a:t> and </a:t>
            </a:r>
            <a:r>
              <a:rPr lang="da-DK" dirty="0" err="1"/>
              <a:t>good</a:t>
            </a:r>
            <a:r>
              <a:rPr lang="da-DK" dirty="0"/>
              <a:t> </a:t>
            </a:r>
            <a:r>
              <a:rPr lang="da-DK" dirty="0" err="1"/>
              <a:t>bye</a:t>
            </a:r>
            <a:endParaRPr lang="da-DK" dirty="0"/>
          </a:p>
        </p:txBody>
      </p:sp>
      <p:pic>
        <p:nvPicPr>
          <p:cNvPr id="6" name="Billede 5">
            <a:extLst>
              <a:ext uri="{FF2B5EF4-FFF2-40B4-BE49-F238E27FC236}">
                <a16:creationId xmlns:a16="http://schemas.microsoft.com/office/drawing/2014/main" id="{E4BC3BF7-BE4C-4E75-8F30-D90D1BC11B2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916834" y="1773900"/>
            <a:ext cx="1308531" cy="676403"/>
          </a:xfrm>
          <a:prstGeom prst="rect">
            <a:avLst/>
          </a:prstGeom>
        </p:spPr>
      </p:pic>
    </p:spTree>
    <p:extLst>
      <p:ext uri="{BB962C8B-B14F-4D97-AF65-F5344CB8AC3E}">
        <p14:creationId xmlns:p14="http://schemas.microsoft.com/office/powerpoint/2010/main" val="104115693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Titeldias">
    <p:spTree>
      <p:nvGrpSpPr>
        <p:cNvPr id="1" name=""/>
        <p:cNvGrpSpPr/>
        <p:nvPr/>
      </p:nvGrpSpPr>
      <p:grpSpPr>
        <a:xfrm>
          <a:off x="0" y="0"/>
          <a:ext cx="0" cy="0"/>
          <a:chOff x="0" y="0"/>
          <a:chExt cx="0" cy="0"/>
        </a:xfrm>
      </p:grpSpPr>
      <p:pic>
        <p:nvPicPr>
          <p:cNvPr id="3079" name="Picture 7" descr="Forside rø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848916"/>
            <a:ext cx="9144000" cy="4294584"/>
          </a:xfrm>
          <a:prstGeom prst="rect">
            <a:avLst/>
          </a:prstGeom>
          <a:noFill/>
        </p:spPr>
      </p:pic>
      <p:sp>
        <p:nvSpPr>
          <p:cNvPr id="3074" name="Rectangle 2"/>
          <p:cNvSpPr>
            <a:spLocks noGrp="1" noChangeArrowheads="1"/>
          </p:cNvSpPr>
          <p:nvPr>
            <p:ph type="ctrTitle"/>
          </p:nvPr>
        </p:nvSpPr>
        <p:spPr>
          <a:xfrm>
            <a:off x="530225" y="3162300"/>
            <a:ext cx="7772400" cy="1102519"/>
          </a:xfrm>
        </p:spPr>
        <p:txBody>
          <a:bodyPr lIns="0" tIns="0" rIns="0" bIns="0" anchor="t"/>
          <a:lstStyle>
            <a:lvl1pPr>
              <a:defRPr sz="1800">
                <a:solidFill>
                  <a:schemeClr val="bg1"/>
                </a:solidFill>
              </a:defRPr>
            </a:lvl1pPr>
          </a:lstStyle>
          <a:p>
            <a:r>
              <a:rPr lang="da-DK"/>
              <a:t>Klik for at redigere i master</a:t>
            </a:r>
          </a:p>
        </p:txBody>
      </p:sp>
      <p:sp>
        <p:nvSpPr>
          <p:cNvPr id="3075" name="Rectangle 3"/>
          <p:cNvSpPr>
            <a:spLocks noGrp="1" noChangeArrowheads="1"/>
          </p:cNvSpPr>
          <p:nvPr>
            <p:ph type="subTitle" idx="1"/>
          </p:nvPr>
        </p:nvSpPr>
        <p:spPr>
          <a:xfrm>
            <a:off x="533401" y="2582466"/>
            <a:ext cx="7769225" cy="581025"/>
          </a:xfrm>
        </p:spPr>
        <p:txBody>
          <a:bodyPr lIns="0" tIns="0" rIns="0" bIns="0" anchor="b"/>
          <a:lstStyle>
            <a:lvl1pPr marL="0" indent="0">
              <a:buFont typeface="Arial" charset="0"/>
              <a:buNone/>
              <a:defRPr sz="1050">
                <a:solidFill>
                  <a:schemeClr val="bg1"/>
                </a:solidFill>
              </a:defRPr>
            </a:lvl1pPr>
          </a:lstStyle>
          <a:p>
            <a:r>
              <a:rPr lang="da-DK"/>
              <a:t>Klik for at redigere i master</a:t>
            </a:r>
          </a:p>
        </p:txBody>
      </p:sp>
      <p:pic>
        <p:nvPicPr>
          <p:cNvPr id="9" name="Picture 9" descr="DRC_logo"/>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58001" y="229791"/>
            <a:ext cx="1209675" cy="4298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8801" y="228599"/>
            <a:ext cx="1295399" cy="437056"/>
          </a:xfrm>
          <a:prstGeom prst="rect">
            <a:avLst/>
          </a:prstGeom>
        </p:spPr>
      </p:pic>
    </p:spTree>
    <p:extLst>
      <p:ext uri="{BB962C8B-B14F-4D97-AF65-F5344CB8AC3E}">
        <p14:creationId xmlns:p14="http://schemas.microsoft.com/office/powerpoint/2010/main" val="1208007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4564063" y="155974"/>
            <a:ext cx="4292600" cy="134540"/>
          </a:xfrm>
          <a:prstGeom prst="rect">
            <a:avLst/>
          </a:prstGeom>
        </p:spPr>
        <p:txBody>
          <a:bodyPr/>
          <a:lstStyle/>
          <a:p>
            <a:endParaRPr lang="fr-FR" dirty="0"/>
          </a:p>
        </p:txBody>
      </p:sp>
      <p:sp>
        <p:nvSpPr>
          <p:cNvPr id="5" name="Espace réservé du pied de page 4"/>
          <p:cNvSpPr>
            <a:spLocks noGrp="1"/>
          </p:cNvSpPr>
          <p:nvPr>
            <p:ph type="ftr" sz="quarter" idx="11"/>
          </p:nvPr>
        </p:nvSpPr>
        <p:spPr>
          <a:xfrm>
            <a:off x="4564063" y="288131"/>
            <a:ext cx="4292600" cy="134541"/>
          </a:xfrm>
          <a:prstGeom prst="rect">
            <a:avLst/>
          </a:prstGeom>
        </p:spPr>
        <p:txBody>
          <a:bodyPr/>
          <a:lstStyle/>
          <a:p>
            <a:r>
              <a:rPr lang="en-US"/>
              <a:t>Tender No:   DRC/RFP/PA/31102022/WLI/SAHProvision of Work-injury _life Insurance </a:t>
            </a:r>
            <a:endParaRPr lang="fr-FR" dirty="0"/>
          </a:p>
        </p:txBody>
      </p:sp>
      <p:sp>
        <p:nvSpPr>
          <p:cNvPr id="6" name="Espace réservé du numéro de diapositive 5"/>
          <p:cNvSpPr>
            <a:spLocks noGrp="1"/>
          </p:cNvSpPr>
          <p:nvPr>
            <p:ph type="sldNum" sz="quarter" idx="12"/>
          </p:nvPr>
        </p:nvSpPr>
        <p:spPr>
          <a:xfrm>
            <a:off x="4564063" y="415531"/>
            <a:ext cx="4292600" cy="134540"/>
          </a:xfrm>
          <a:prstGeom prst="rect">
            <a:avLst/>
          </a:prstGeom>
        </p:spPr>
        <p:txBody>
          <a:bodyPr/>
          <a:lstStyle/>
          <a:p>
            <a:fld id="{2ED74BC7-36B6-469E-99CE-05D26BD067B0}" type="slidenum">
              <a:rPr lang="fr-FR" smtClean="0"/>
              <a:pPr/>
              <a:t>‹#›</a:t>
            </a:fld>
            <a:endParaRPr lang="fr-FR" dirty="0"/>
          </a:p>
        </p:txBody>
      </p:sp>
    </p:spTree>
    <p:extLst>
      <p:ext uri="{BB962C8B-B14F-4D97-AF65-F5344CB8AC3E}">
        <p14:creationId xmlns:p14="http://schemas.microsoft.com/office/powerpoint/2010/main" val="70024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AF161E"/>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59F49446-BCCD-4D5E-A198-6E9F12541C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309569" y="917753"/>
            <a:ext cx="5805960" cy="3624628"/>
          </a:xfrm>
          <a:prstGeom prst="rect">
            <a:avLst/>
          </a:prstGeom>
        </p:spPr>
      </p:pic>
      <p:sp>
        <p:nvSpPr>
          <p:cNvPr id="2" name="Titel 1">
            <a:extLst>
              <a:ext uri="{FF2B5EF4-FFF2-40B4-BE49-F238E27FC236}">
                <a16:creationId xmlns:a16="http://schemas.microsoft.com/office/drawing/2014/main" id="{5C0D4FE5-B793-4BD0-B235-9CDBE692A1CD}"/>
              </a:ext>
            </a:extLst>
          </p:cNvPr>
          <p:cNvSpPr>
            <a:spLocks noGrp="1"/>
          </p:cNvSpPr>
          <p:nvPr>
            <p:ph type="title" hasCustomPrompt="1"/>
          </p:nvPr>
        </p:nvSpPr>
        <p:spPr>
          <a:xfrm>
            <a:off x="633600" y="2016000"/>
            <a:ext cx="5072400" cy="1033200"/>
          </a:xfrm>
        </p:spPr>
        <p:txBody>
          <a:bodyPr anchor="b"/>
          <a:lstStyle>
            <a:lvl1pPr>
              <a:defRPr>
                <a:solidFill>
                  <a:schemeClr val="tx1"/>
                </a:solidFill>
              </a:defRPr>
            </a:lvl1pPr>
          </a:lstStyle>
          <a:p>
            <a:r>
              <a:rPr lang="da-DK" dirty="0"/>
              <a:t>Titel of </a:t>
            </a:r>
            <a:r>
              <a:rPr lang="da-DK" dirty="0" err="1"/>
              <a:t>presentation</a:t>
            </a:r>
            <a:br>
              <a:rPr lang="da-DK" dirty="0"/>
            </a:br>
            <a:r>
              <a:rPr lang="da-DK" dirty="0"/>
              <a:t>max. </a:t>
            </a:r>
            <a:r>
              <a:rPr lang="da-DK" dirty="0" err="1"/>
              <a:t>two</a:t>
            </a:r>
            <a:r>
              <a:rPr lang="da-DK" dirty="0"/>
              <a:t> lines</a:t>
            </a:r>
          </a:p>
        </p:txBody>
      </p:sp>
      <p:sp>
        <p:nvSpPr>
          <p:cNvPr id="4" name="Pladsholder til tekst 3">
            <a:extLst>
              <a:ext uri="{FF2B5EF4-FFF2-40B4-BE49-F238E27FC236}">
                <a16:creationId xmlns:a16="http://schemas.microsoft.com/office/drawing/2014/main" id="{6858A45C-806D-4AEB-A7B3-9126745A73A4}"/>
              </a:ext>
            </a:extLst>
          </p:cNvPr>
          <p:cNvSpPr>
            <a:spLocks noGrp="1"/>
          </p:cNvSpPr>
          <p:nvPr>
            <p:ph type="body" sz="quarter" idx="10" hasCustomPrompt="1"/>
          </p:nvPr>
        </p:nvSpPr>
        <p:spPr>
          <a:xfrm>
            <a:off x="633413" y="3218400"/>
            <a:ext cx="5072062" cy="342900"/>
          </a:xfr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sz="2000">
                <a:latin typeface="Calibri Light" panose="020F0302020204030204" pitchFamily="34" charset="0"/>
                <a:cs typeface="Calibri Light" panose="020F0302020204030204" pitchFamily="34" charset="0"/>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dirty="0" err="1"/>
              <a:t>Subtitle</a:t>
            </a:r>
            <a:endParaRPr lang="da-DK" dirty="0"/>
          </a:p>
        </p:txBody>
      </p:sp>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367509" y="2044800"/>
            <a:ext cx="2009682" cy="1038840"/>
          </a:xfrm>
          <a:prstGeom prst="rect">
            <a:avLst/>
          </a:prstGeom>
        </p:spPr>
      </p:pic>
      <p:sp>
        <p:nvSpPr>
          <p:cNvPr id="6" name="Pladsholder til indhold 2">
            <a:extLst>
              <a:ext uri="{FF2B5EF4-FFF2-40B4-BE49-F238E27FC236}">
                <a16:creationId xmlns:a16="http://schemas.microsoft.com/office/drawing/2014/main" id="{7169F15F-2402-4418-8806-60EA21B115B7}"/>
              </a:ext>
            </a:extLst>
          </p:cNvPr>
          <p:cNvSpPr>
            <a:spLocks noGrp="1"/>
          </p:cNvSpPr>
          <p:nvPr>
            <p:ph sz="quarter" idx="11" hasCustomPrompt="1"/>
          </p:nvPr>
        </p:nvSpPr>
        <p:spPr>
          <a:xfrm>
            <a:off x="633413" y="4616253"/>
            <a:ext cx="3798000" cy="190655"/>
          </a:xfrm>
          <a:prstGeom prst="rect">
            <a:avLst/>
          </a:prstGeom>
        </p:spPr>
        <p:txBody>
          <a:bodyPr anchor="ctr" anchorCtr="0"/>
          <a:lstStyle>
            <a:lvl1pPr marL="0" indent="0" algn="l">
              <a:spcBef>
                <a:spcPts val="0"/>
              </a:spcBef>
              <a:buNone/>
              <a:defRPr sz="1350">
                <a:solidFill>
                  <a:schemeClr val="tx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dirty="0" err="1"/>
              <a:t>Name</a:t>
            </a:r>
            <a:r>
              <a:rPr lang="da-DK" dirty="0"/>
              <a:t> of </a:t>
            </a:r>
            <a:r>
              <a:rPr lang="da-DK" dirty="0" err="1"/>
              <a:t>author</a:t>
            </a:r>
            <a:r>
              <a:rPr lang="da-DK" dirty="0"/>
              <a:t> / date</a:t>
            </a:r>
          </a:p>
        </p:txBody>
      </p:sp>
    </p:spTree>
    <p:extLst>
      <p:ext uri="{BB962C8B-B14F-4D97-AF65-F5344CB8AC3E}">
        <p14:creationId xmlns:p14="http://schemas.microsoft.com/office/powerpoint/2010/main" val="3463845399"/>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302"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10" name="Pladsholder til billede 9">
            <a:extLst>
              <a:ext uri="{FF2B5EF4-FFF2-40B4-BE49-F238E27FC236}">
                <a16:creationId xmlns:a16="http://schemas.microsoft.com/office/drawing/2014/main" id="{7C77B0F1-CBC8-41FB-A0FD-BF8ECA6BBDDE}"/>
              </a:ext>
            </a:extLst>
          </p:cNvPr>
          <p:cNvSpPr>
            <a:spLocks noGrp="1"/>
          </p:cNvSpPr>
          <p:nvPr>
            <p:ph type="pic" sz="quarter" idx="18" hasCustomPrompt="1"/>
          </p:nvPr>
        </p:nvSpPr>
        <p:spPr>
          <a:xfrm>
            <a:off x="0" y="0"/>
            <a:ext cx="9144000" cy="5143499"/>
          </a:xfrm>
        </p:spPr>
        <p:txBody>
          <a:bodyPr>
            <a:normAutofit/>
          </a:bodyPr>
          <a:lstStyle>
            <a:lvl1pPr marL="0" indent="0">
              <a:buNone/>
              <a:defRPr sz="1100"/>
            </a:lvl1pPr>
          </a:lstStyle>
          <a:p>
            <a:r>
              <a:rPr lang="da-DK" dirty="0" err="1"/>
              <a:t>Click</a:t>
            </a:r>
            <a:r>
              <a:rPr lang="da-DK" dirty="0"/>
              <a:t> on INSERTE in the menu to </a:t>
            </a:r>
            <a:r>
              <a:rPr lang="da-DK" dirty="0" err="1"/>
              <a:t>replace</a:t>
            </a:r>
            <a:r>
              <a:rPr lang="da-DK" dirty="0"/>
              <a:t> </a:t>
            </a:r>
            <a:r>
              <a:rPr lang="da-DK" dirty="0" err="1"/>
              <a:t>this</a:t>
            </a:r>
            <a:r>
              <a:rPr lang="da-DK" dirty="0"/>
              <a:t> </a:t>
            </a:r>
            <a:r>
              <a:rPr lang="da-DK" dirty="0" err="1"/>
              <a:t>photo</a:t>
            </a:r>
            <a:endParaRPr lang="da-DK" dirty="0"/>
          </a:p>
        </p:txBody>
      </p:sp>
      <p:sp>
        <p:nvSpPr>
          <p:cNvPr id="13" name="Pladsholder til tekst 13">
            <a:extLst>
              <a:ext uri="{FF2B5EF4-FFF2-40B4-BE49-F238E27FC236}">
                <a16:creationId xmlns:a16="http://schemas.microsoft.com/office/drawing/2014/main" id="{1FF0FEAB-D47F-4100-9359-93EA2EF0F07E}"/>
              </a:ext>
            </a:extLst>
          </p:cNvPr>
          <p:cNvSpPr>
            <a:spLocks noGrp="1"/>
          </p:cNvSpPr>
          <p:nvPr>
            <p:ph type="body" sz="quarter" idx="16" hasCustomPrompt="1"/>
          </p:nvPr>
        </p:nvSpPr>
        <p:spPr>
          <a:xfrm>
            <a:off x="140400" y="2250000"/>
            <a:ext cx="8859600" cy="2732400"/>
          </a:xfrm>
          <a:solidFill>
            <a:srgbClr val="AF1420"/>
          </a:solidFill>
        </p:spPr>
        <p:txBody>
          <a:bodyPr>
            <a:normAutofit/>
          </a:bodyPr>
          <a:lstStyle>
            <a:lvl1pPr>
              <a:defRPr sz="600"/>
            </a:lvl1pPr>
          </a:lstStyle>
          <a:p>
            <a:r>
              <a:rPr lang="da-DK" dirty="0"/>
              <a:t> </a:t>
            </a:r>
          </a:p>
        </p:txBody>
      </p:sp>
      <p:sp>
        <p:nvSpPr>
          <p:cNvPr id="12" name="Pladsholder til tekst 14">
            <a:extLst>
              <a:ext uri="{FF2B5EF4-FFF2-40B4-BE49-F238E27FC236}">
                <a16:creationId xmlns:a16="http://schemas.microsoft.com/office/drawing/2014/main" id="{EC94B4EA-F3E9-46E6-8C13-184D86573CEC}"/>
              </a:ext>
            </a:extLst>
          </p:cNvPr>
          <p:cNvSpPr>
            <a:spLocks noGrp="1"/>
          </p:cNvSpPr>
          <p:nvPr>
            <p:ph type="body" sz="quarter" idx="17" hasCustomPrompt="1"/>
          </p:nvPr>
        </p:nvSpPr>
        <p:spPr>
          <a:xfrm>
            <a:off x="478800" y="2116800"/>
            <a:ext cx="5151600" cy="3214800"/>
          </a:xfrm>
          <a:blipFill>
            <a:blip r:embed="rId3"/>
            <a:stretch>
              <a:fillRect/>
            </a:stretch>
          </a:blipFill>
        </p:spPr>
        <p:txBody>
          <a:bodyPr>
            <a:normAutofit/>
          </a:bodyPr>
          <a:lstStyle>
            <a:lvl1pPr marL="0" indent="0">
              <a:buFontTx/>
              <a:buNone/>
              <a:defRPr sz="600"/>
            </a:lvl1pPr>
          </a:lstStyle>
          <a:p>
            <a:r>
              <a:rPr lang="da-DK" dirty="0"/>
              <a:t>  </a:t>
            </a:r>
          </a:p>
        </p:txBody>
      </p:sp>
      <p:sp>
        <p:nvSpPr>
          <p:cNvPr id="19" name="Pladsholder til tekst 18">
            <a:extLst>
              <a:ext uri="{FF2B5EF4-FFF2-40B4-BE49-F238E27FC236}">
                <a16:creationId xmlns:a16="http://schemas.microsoft.com/office/drawing/2014/main" id="{10E6E2CB-723D-4ECE-9C57-6E7BCB2F0B27}"/>
              </a:ext>
            </a:extLst>
          </p:cNvPr>
          <p:cNvSpPr>
            <a:spLocks noGrp="1"/>
          </p:cNvSpPr>
          <p:nvPr>
            <p:ph type="body" sz="quarter" idx="19" hasCustomPrompt="1"/>
          </p:nvPr>
        </p:nvSpPr>
        <p:spPr>
          <a:xfrm>
            <a:off x="6368400" y="3286800"/>
            <a:ext cx="2005200" cy="1036800"/>
          </a:xfrm>
          <a:blipFill>
            <a:blip r:embed="rId4" cstate="screen">
              <a:extLst>
                <a:ext uri="{28A0092B-C50C-407E-A947-70E740481C1C}">
                  <a14:useLocalDpi xmlns:a14="http://schemas.microsoft.com/office/drawing/2010/main"/>
                </a:ext>
              </a:extLst>
            </a:blip>
            <a:stretch>
              <a:fillRect/>
            </a:stretch>
          </a:blipFill>
        </p:spPr>
        <p:txBody>
          <a:bodyPr>
            <a:normAutofit/>
          </a:bodyPr>
          <a:lstStyle>
            <a:lvl1pPr marL="0" indent="0" algn="l">
              <a:buNone/>
              <a:defRPr sz="600">
                <a:solidFill>
                  <a:srgbClr val="B3161E"/>
                </a:solidFill>
              </a:defRPr>
            </a:lvl1pPr>
            <a:lvl2pPr>
              <a:defRPr sz="600">
                <a:solidFill>
                  <a:srgbClr val="B3161E"/>
                </a:solidFill>
              </a:defRPr>
            </a:lvl2pPr>
            <a:lvl3pPr>
              <a:defRPr sz="600">
                <a:solidFill>
                  <a:srgbClr val="B3161E"/>
                </a:solidFill>
              </a:defRPr>
            </a:lvl3pPr>
            <a:lvl4pPr>
              <a:defRPr sz="600">
                <a:solidFill>
                  <a:srgbClr val="B3161E"/>
                </a:solidFill>
              </a:defRPr>
            </a:lvl4pPr>
            <a:lvl5pPr>
              <a:defRPr sz="600">
                <a:solidFill>
                  <a:srgbClr val="B3161E"/>
                </a:solidFill>
              </a:defRPr>
            </a:lvl5pPr>
          </a:lstStyle>
          <a:p>
            <a:pPr lvl="0"/>
            <a:r>
              <a:rPr lang="da-DK" dirty="0"/>
              <a:t> </a:t>
            </a:r>
          </a:p>
          <a:p>
            <a:pPr lvl="0"/>
            <a:r>
              <a:rPr lang="da-DK" dirty="0"/>
              <a:t> </a:t>
            </a:r>
          </a:p>
        </p:txBody>
      </p:sp>
      <p:sp>
        <p:nvSpPr>
          <p:cNvPr id="2" name="Titel 1">
            <a:extLst>
              <a:ext uri="{FF2B5EF4-FFF2-40B4-BE49-F238E27FC236}">
                <a16:creationId xmlns:a16="http://schemas.microsoft.com/office/drawing/2014/main" id="{4E891666-6943-446C-A0E9-4B41665B6B0B}"/>
              </a:ext>
            </a:extLst>
          </p:cNvPr>
          <p:cNvSpPr>
            <a:spLocks noGrp="1"/>
          </p:cNvSpPr>
          <p:nvPr>
            <p:ph type="title" hasCustomPrompt="1"/>
          </p:nvPr>
        </p:nvSpPr>
        <p:spPr>
          <a:xfrm>
            <a:off x="622800" y="3279600"/>
            <a:ext cx="5072400" cy="950400"/>
          </a:xfrm>
        </p:spPr>
        <p:txBody>
          <a:bodyPr/>
          <a:lstStyle>
            <a:lvl1pPr>
              <a:defRPr>
                <a:solidFill>
                  <a:schemeClr val="bg1"/>
                </a:solidFill>
              </a:defRPr>
            </a:lvl1pPr>
          </a:lstStyle>
          <a:p>
            <a:r>
              <a:rPr lang="da-DK" dirty="0" err="1"/>
              <a:t>Click</a:t>
            </a:r>
            <a:r>
              <a:rPr lang="da-DK" dirty="0"/>
              <a:t> to </a:t>
            </a:r>
            <a:r>
              <a:rPr lang="da-DK" dirty="0" err="1"/>
              <a:t>write</a:t>
            </a:r>
            <a:r>
              <a:rPr lang="da-DK" dirty="0"/>
              <a:t> the </a:t>
            </a:r>
            <a:r>
              <a:rPr lang="da-DK" dirty="0" err="1"/>
              <a:t>title</a:t>
            </a:r>
            <a:r>
              <a:rPr lang="da-DK" dirty="0"/>
              <a:t> max. </a:t>
            </a:r>
            <a:r>
              <a:rPr lang="da-DK" dirty="0" err="1"/>
              <a:t>two</a:t>
            </a:r>
            <a:r>
              <a:rPr lang="da-DK" dirty="0"/>
              <a:t> lines</a:t>
            </a:r>
          </a:p>
        </p:txBody>
      </p:sp>
      <p:sp>
        <p:nvSpPr>
          <p:cNvPr id="4" name="Pladsholder til indhold 3">
            <a:extLst>
              <a:ext uri="{FF2B5EF4-FFF2-40B4-BE49-F238E27FC236}">
                <a16:creationId xmlns:a16="http://schemas.microsoft.com/office/drawing/2014/main" id="{990B2D65-601B-45FD-A350-DE1C9E3E3E7F}"/>
              </a:ext>
            </a:extLst>
          </p:cNvPr>
          <p:cNvSpPr>
            <a:spLocks noGrp="1"/>
          </p:cNvSpPr>
          <p:nvPr>
            <p:ph sz="quarter" idx="11" hasCustomPrompt="1"/>
          </p:nvPr>
        </p:nvSpPr>
        <p:spPr>
          <a:xfrm>
            <a:off x="565200" y="2389226"/>
            <a:ext cx="5400000" cy="189310"/>
          </a:xfrm>
          <a:prstGeom prst="rect">
            <a:avLst/>
          </a:prstGeom>
        </p:spPr>
        <p:txBody>
          <a:bodyPr anchor="ctr">
            <a:noAutofit/>
          </a:bodyPr>
          <a:lstStyle>
            <a:lvl1pPr marL="0" indent="0">
              <a:buNone/>
              <a:defRPr lang="da-DK" sz="1350" dirty="0">
                <a:solidFill>
                  <a:schemeClr val="bg1"/>
                </a:solidFill>
                <a:latin typeface="Calibri Light" panose="020F0302020204030204" pitchFamily="34" charset="0"/>
                <a:ea typeface="+mn-ea"/>
                <a:cs typeface="Calibri Light" panose="020F0302020204030204" pitchFamily="34" charset="0"/>
              </a:defRPr>
            </a:lvl1pPr>
            <a:lvl2pPr>
              <a:defRPr sz="1125">
                <a:solidFill>
                  <a:schemeClr val="bg1"/>
                </a:solidFill>
                <a:latin typeface="Calibri" panose="020F0502020204030204" pitchFamily="34" charset="0"/>
                <a:cs typeface="Calibri" panose="020F0502020204030204" pitchFamily="34" charset="0"/>
              </a:defRPr>
            </a:lvl2pPr>
            <a:lvl3pPr>
              <a:defRPr sz="1125">
                <a:solidFill>
                  <a:schemeClr val="bg1"/>
                </a:solidFill>
                <a:latin typeface="Calibri" panose="020F0502020204030204" pitchFamily="34" charset="0"/>
                <a:cs typeface="Calibri" panose="020F0502020204030204" pitchFamily="34" charset="0"/>
              </a:defRPr>
            </a:lvl3pPr>
            <a:lvl4pPr>
              <a:defRPr sz="1125">
                <a:solidFill>
                  <a:schemeClr val="bg1"/>
                </a:solidFill>
                <a:latin typeface="Calibri" panose="020F0502020204030204" pitchFamily="34" charset="0"/>
                <a:cs typeface="Calibri" panose="020F0502020204030204" pitchFamily="34" charset="0"/>
              </a:defRPr>
            </a:lvl4pPr>
            <a:lvl5pPr>
              <a:defRPr sz="1125">
                <a:solidFill>
                  <a:schemeClr val="bg1"/>
                </a:solidFill>
                <a:latin typeface="Calibri" panose="020F0502020204030204" pitchFamily="34" charset="0"/>
                <a:cs typeface="Calibri" panose="020F0502020204030204" pitchFamily="34" charset="0"/>
              </a:defRPr>
            </a:lvl5pPr>
          </a:lstStyle>
          <a:p>
            <a:pPr lvl="0"/>
            <a:r>
              <a:rPr lang="da-DK" dirty="0" err="1"/>
              <a:t>Name</a:t>
            </a:r>
            <a:r>
              <a:rPr lang="da-DK" dirty="0"/>
              <a:t> of </a:t>
            </a:r>
            <a:r>
              <a:rPr lang="da-DK" dirty="0" err="1"/>
              <a:t>author</a:t>
            </a:r>
            <a:r>
              <a:rPr lang="da-DK" dirty="0"/>
              <a:t> and </a:t>
            </a:r>
            <a:r>
              <a:rPr lang="da-DK" dirty="0" err="1"/>
              <a:t>any</a:t>
            </a:r>
            <a:r>
              <a:rPr lang="da-DK" dirty="0"/>
              <a:t>  new item/Date</a:t>
            </a:r>
          </a:p>
        </p:txBody>
      </p:sp>
      <p:sp>
        <p:nvSpPr>
          <p:cNvPr id="3" name="Pladsholder til indhold 2">
            <a:extLst>
              <a:ext uri="{FF2B5EF4-FFF2-40B4-BE49-F238E27FC236}">
                <a16:creationId xmlns:a16="http://schemas.microsoft.com/office/drawing/2014/main" id="{2A07DA56-FEF4-4090-BF4A-A4497810C297}"/>
              </a:ext>
            </a:extLst>
          </p:cNvPr>
          <p:cNvSpPr>
            <a:spLocks noGrp="1"/>
          </p:cNvSpPr>
          <p:nvPr>
            <p:ph sz="quarter" idx="12" hasCustomPrompt="1"/>
          </p:nvPr>
        </p:nvSpPr>
        <p:spPr>
          <a:xfrm>
            <a:off x="622800" y="4374000"/>
            <a:ext cx="5072400" cy="342000"/>
          </a:xfrm>
        </p:spPr>
        <p:txBody>
          <a:bodyPr anchor="b"/>
          <a:lstStyle>
            <a:lvl1pPr marL="0" indent="0">
              <a:buFontTx/>
              <a:buNone/>
              <a:defRPr>
                <a:solidFill>
                  <a:schemeClr val="bg1"/>
                </a:solidFill>
                <a:latin typeface="Calibri Light" panose="020F0302020204030204" pitchFamily="34" charset="0"/>
                <a:cs typeface="Calibri Light" panose="020F0302020204030204" pitchFamily="34" charset="0"/>
              </a:defRPr>
            </a:lvl1pPr>
          </a:lstStyle>
          <a:p>
            <a:pPr lvl="0"/>
            <a:r>
              <a:rPr lang="da-DK" dirty="0" err="1"/>
              <a:t>Subtitle</a:t>
            </a:r>
            <a:r>
              <a:rPr lang="da-DK" dirty="0"/>
              <a:t> – </a:t>
            </a:r>
            <a:r>
              <a:rPr lang="da-DK" dirty="0" err="1"/>
              <a:t>only</a:t>
            </a:r>
            <a:r>
              <a:rPr lang="da-DK" dirty="0"/>
              <a:t> </a:t>
            </a:r>
            <a:r>
              <a:rPr lang="da-DK" dirty="0" err="1"/>
              <a:t>one</a:t>
            </a:r>
            <a:r>
              <a:rPr lang="da-DK" dirty="0"/>
              <a:t> line</a:t>
            </a:r>
          </a:p>
        </p:txBody>
      </p:sp>
    </p:spTree>
    <p:extLst>
      <p:ext uri="{BB962C8B-B14F-4D97-AF65-F5344CB8AC3E}">
        <p14:creationId xmlns:p14="http://schemas.microsoft.com/office/powerpoint/2010/main" val="32532236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47">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9144000" cy="5143500"/>
          </a:xfrm>
          <a:prstGeom prst="rect">
            <a:avLst/>
          </a:prstGeom>
          <a:gradFill>
            <a:gsLst>
              <a:gs pos="0">
                <a:schemeClr val="tx2">
                  <a:alpha val="90000"/>
                </a:schemeClr>
              </a:gs>
              <a:gs pos="74000">
                <a:schemeClr val="tx2">
                  <a:alpha val="95000"/>
                </a:schemeClr>
              </a:gs>
              <a:gs pos="83000">
                <a:schemeClr val="tx2"/>
              </a:gs>
              <a:gs pos="100000">
                <a:schemeClr val="tx2"/>
              </a:gs>
            </a:gsLst>
            <a:lin ang="10800000" scaled="1"/>
          </a:gradFill>
        </p:spPr>
      </p:pic>
      <p:sp>
        <p:nvSpPr>
          <p:cNvPr id="19" name="Pladsholder til billede 18">
            <a:extLst>
              <a:ext uri="{FF2B5EF4-FFF2-40B4-BE49-F238E27FC236}">
                <a16:creationId xmlns:a16="http://schemas.microsoft.com/office/drawing/2014/main" id="{0EFA19F5-F662-4A1C-9DC8-DBDDC890EEB6}"/>
              </a:ext>
            </a:extLst>
          </p:cNvPr>
          <p:cNvSpPr>
            <a:spLocks noGrp="1"/>
          </p:cNvSpPr>
          <p:nvPr>
            <p:ph type="pic" sz="quarter" idx="15" hasCustomPrompt="1"/>
          </p:nvPr>
        </p:nvSpPr>
        <p:spPr>
          <a:xfrm>
            <a:off x="0" y="0"/>
            <a:ext cx="9144000" cy="5143500"/>
          </a:xfrm>
        </p:spPr>
        <p:txBody>
          <a:bodyPr>
            <a:normAutofit/>
          </a:bodyPr>
          <a:lstStyle>
            <a:lvl1pPr marL="0" marR="0" indent="0" algn="r"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None/>
              <a:tabLst/>
              <a:defRPr sz="1100"/>
            </a:lvl1pPr>
          </a:lstStyle>
          <a:p>
            <a:pPr marL="0" marR="0" lvl="0" indent="0" algn="r"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None/>
              <a:tabLst/>
              <a:defRPr/>
            </a:pPr>
            <a:r>
              <a:rPr lang="da-DK" dirty="0" err="1"/>
              <a:t>Click</a:t>
            </a:r>
            <a:r>
              <a:rPr lang="da-DK" dirty="0"/>
              <a:t> on INSERTE in the menu to </a:t>
            </a:r>
            <a:r>
              <a:rPr lang="da-DK" dirty="0" err="1"/>
              <a:t>replace</a:t>
            </a:r>
            <a:r>
              <a:rPr lang="da-DK" dirty="0"/>
              <a:t> </a:t>
            </a:r>
            <a:r>
              <a:rPr lang="da-DK" dirty="0" err="1"/>
              <a:t>this</a:t>
            </a:r>
            <a:r>
              <a:rPr lang="da-DK" dirty="0"/>
              <a:t> </a:t>
            </a:r>
            <a:r>
              <a:rPr lang="da-DK" dirty="0" err="1"/>
              <a:t>photo</a:t>
            </a:r>
            <a:endParaRPr lang="da-DK" dirty="0"/>
          </a:p>
        </p:txBody>
      </p:sp>
      <p:sp>
        <p:nvSpPr>
          <p:cNvPr id="12" name="Pladsholder til tekst 11">
            <a:extLst>
              <a:ext uri="{FF2B5EF4-FFF2-40B4-BE49-F238E27FC236}">
                <a16:creationId xmlns:a16="http://schemas.microsoft.com/office/drawing/2014/main" id="{01606EE9-294F-4EE4-B393-047153129A0E}"/>
              </a:ext>
            </a:extLst>
          </p:cNvPr>
          <p:cNvSpPr>
            <a:spLocks noGrp="1"/>
          </p:cNvSpPr>
          <p:nvPr>
            <p:ph type="body" sz="quarter" idx="13" hasCustomPrompt="1"/>
          </p:nvPr>
        </p:nvSpPr>
        <p:spPr>
          <a:xfrm>
            <a:off x="205200" y="176400"/>
            <a:ext cx="4651200" cy="4813200"/>
          </a:xfrm>
          <a:solidFill>
            <a:srgbClr val="AF161E"/>
          </a:solidFill>
        </p:spPr>
        <p:txBody>
          <a:bodyPr>
            <a:normAutofit/>
          </a:bodyPr>
          <a:lstStyle>
            <a:lvl1pPr marL="202500" marR="0" indent="-202500" algn="l"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Char char="•"/>
              <a:tabLst/>
              <a:defRPr sz="600">
                <a:solidFill>
                  <a:srgbClr val="AF161E"/>
                </a:solidFill>
              </a:defRPr>
            </a:lvl1pPr>
          </a:lstStyle>
          <a:p>
            <a:pPr marL="202500" marR="0" lvl="0" indent="-202500" algn="l"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Char char="•"/>
              <a:tabLst/>
              <a:defRPr/>
            </a:pPr>
            <a:r>
              <a:rPr lang="da-DK" dirty="0" err="1"/>
              <a:t>Click</a:t>
            </a:r>
            <a:r>
              <a:rPr lang="da-DK" dirty="0"/>
              <a:t> on INSERTE in the menu to </a:t>
            </a:r>
            <a:r>
              <a:rPr lang="da-DK" dirty="0" err="1"/>
              <a:t>replace</a:t>
            </a:r>
            <a:r>
              <a:rPr lang="da-DK" dirty="0"/>
              <a:t> </a:t>
            </a:r>
            <a:r>
              <a:rPr lang="da-DK" dirty="0" err="1"/>
              <a:t>this</a:t>
            </a:r>
            <a:r>
              <a:rPr lang="da-DK" dirty="0"/>
              <a:t> </a:t>
            </a:r>
            <a:r>
              <a:rPr lang="da-DK" dirty="0" err="1"/>
              <a:t>photo</a:t>
            </a:r>
            <a:endParaRPr lang="da-DK" dirty="0"/>
          </a:p>
          <a:p>
            <a:pPr lvl="0"/>
            <a:endParaRPr lang="da-DK" dirty="0"/>
          </a:p>
        </p:txBody>
      </p:sp>
      <p:sp>
        <p:nvSpPr>
          <p:cNvPr id="8" name="Pladsholder til tekst 7">
            <a:extLst>
              <a:ext uri="{FF2B5EF4-FFF2-40B4-BE49-F238E27FC236}">
                <a16:creationId xmlns:a16="http://schemas.microsoft.com/office/drawing/2014/main" id="{5A449058-2751-46ED-8E01-67282CB13697}"/>
              </a:ext>
            </a:extLst>
          </p:cNvPr>
          <p:cNvSpPr>
            <a:spLocks noGrp="1"/>
          </p:cNvSpPr>
          <p:nvPr>
            <p:ph type="body" sz="quarter" idx="12"/>
          </p:nvPr>
        </p:nvSpPr>
        <p:spPr>
          <a:xfrm>
            <a:off x="248400" y="1490400"/>
            <a:ext cx="4759200" cy="2970000"/>
          </a:xfrm>
          <a:blipFill>
            <a:blip r:embed="rId3" cstate="screen">
              <a:extLst>
                <a:ext uri="{28A0092B-C50C-407E-A947-70E740481C1C}">
                  <a14:useLocalDpi xmlns:a14="http://schemas.microsoft.com/office/drawing/2010/main"/>
                </a:ext>
              </a:extLst>
            </a:blip>
            <a:stretch>
              <a:fillRect/>
            </a:stretch>
          </a:blipFill>
        </p:spPr>
        <p:txBody>
          <a:bodyPr>
            <a:normAutofit/>
          </a:bodyPr>
          <a:lstStyle>
            <a:lvl1pPr>
              <a:defRPr sz="600"/>
            </a:lvl1pPr>
          </a:lstStyle>
          <a:p>
            <a:pPr lvl="0"/>
            <a:r>
              <a:rPr lang="en-US"/>
              <a:t>Click to edit Master text styles</a:t>
            </a:r>
          </a:p>
        </p:txBody>
      </p:sp>
      <p:sp>
        <p:nvSpPr>
          <p:cNvPr id="4" name="Pladsholder til tekst 3">
            <a:extLst>
              <a:ext uri="{FF2B5EF4-FFF2-40B4-BE49-F238E27FC236}">
                <a16:creationId xmlns:a16="http://schemas.microsoft.com/office/drawing/2014/main" id="{22D06CA9-74E7-42A8-A980-E9DE544B8BAF}"/>
              </a:ext>
            </a:extLst>
          </p:cNvPr>
          <p:cNvSpPr>
            <a:spLocks noGrp="1"/>
          </p:cNvSpPr>
          <p:nvPr>
            <p:ph type="body" sz="quarter" idx="11" hasCustomPrompt="1"/>
          </p:nvPr>
        </p:nvSpPr>
        <p:spPr>
          <a:xfrm>
            <a:off x="536400" y="648000"/>
            <a:ext cx="1882800" cy="975600"/>
          </a:xfrm>
          <a:blipFill>
            <a:blip r:embed="rId4" cstate="screen">
              <a:extLst>
                <a:ext uri="{28A0092B-C50C-407E-A947-70E740481C1C}">
                  <a14:useLocalDpi xmlns:a14="http://schemas.microsoft.com/office/drawing/2010/main"/>
                </a:ext>
              </a:extLst>
            </a:blip>
            <a:stretch>
              <a:fillRect/>
            </a:stretch>
          </a:blipFill>
        </p:spPr>
        <p:txBody>
          <a:bodyPr>
            <a:normAutofit/>
          </a:bodyPr>
          <a:lstStyle>
            <a:lvl1pPr marL="0" indent="0">
              <a:buNone/>
              <a:defRPr sz="400"/>
            </a:lvl1pPr>
          </a:lstStyle>
          <a:p>
            <a:pPr lvl="0"/>
            <a:r>
              <a:rPr lang="da-DK" dirty="0"/>
              <a:t> </a:t>
            </a:r>
          </a:p>
        </p:txBody>
      </p:sp>
      <p:sp>
        <p:nvSpPr>
          <p:cNvPr id="13" name="Titel 12">
            <a:extLst>
              <a:ext uri="{FF2B5EF4-FFF2-40B4-BE49-F238E27FC236}">
                <a16:creationId xmlns:a16="http://schemas.microsoft.com/office/drawing/2014/main" id="{5C38E270-B078-46CC-AEB5-5632955E7450}"/>
              </a:ext>
            </a:extLst>
          </p:cNvPr>
          <p:cNvSpPr>
            <a:spLocks noGrp="1"/>
          </p:cNvSpPr>
          <p:nvPr>
            <p:ph type="title" hasCustomPrompt="1"/>
          </p:nvPr>
        </p:nvSpPr>
        <p:spPr>
          <a:xfrm>
            <a:off x="536400" y="2595600"/>
            <a:ext cx="3798000" cy="975600"/>
          </a:xfrm>
        </p:spPr>
        <p:txBody>
          <a:bodyPr/>
          <a:lstStyle>
            <a:lvl1pPr>
              <a:defRPr>
                <a:solidFill>
                  <a:schemeClr val="bg1"/>
                </a:solidFill>
              </a:defRPr>
            </a:lvl1pPr>
          </a:lstStyle>
          <a:p>
            <a:r>
              <a:rPr lang="da-DK" dirty="0"/>
              <a:t>Title max. </a:t>
            </a:r>
            <a:r>
              <a:rPr lang="da-DK" dirty="0" err="1"/>
              <a:t>two</a:t>
            </a:r>
            <a:r>
              <a:rPr lang="da-DK" dirty="0"/>
              <a:t> lines</a:t>
            </a:r>
          </a:p>
        </p:txBody>
      </p:sp>
      <p:sp>
        <p:nvSpPr>
          <p:cNvPr id="17" name="Pladsholder til indhold 16">
            <a:extLst>
              <a:ext uri="{FF2B5EF4-FFF2-40B4-BE49-F238E27FC236}">
                <a16:creationId xmlns:a16="http://schemas.microsoft.com/office/drawing/2014/main" id="{1BC33C20-280D-44C5-81A3-3EC2A745E9BD}"/>
              </a:ext>
            </a:extLst>
          </p:cNvPr>
          <p:cNvSpPr>
            <a:spLocks noGrp="1"/>
          </p:cNvSpPr>
          <p:nvPr>
            <p:ph sz="quarter" idx="14" hasCustomPrompt="1"/>
          </p:nvPr>
        </p:nvSpPr>
        <p:spPr>
          <a:xfrm>
            <a:off x="547200" y="3772800"/>
            <a:ext cx="3797300" cy="342000"/>
          </a:xfrm>
        </p:spPr>
        <p:txBody>
          <a:bodyPr/>
          <a:lstStyle>
            <a:lvl1pPr marL="0" indent="0">
              <a:buFontTx/>
              <a:buNone/>
              <a:defRPr>
                <a:solidFill>
                  <a:schemeClr val="bg1"/>
                </a:solidFill>
                <a:latin typeface="Calibri Light" panose="020F0302020204030204" pitchFamily="34" charset="0"/>
                <a:cs typeface="Calibri Light" panose="020F0302020204030204" pitchFamily="34" charset="0"/>
              </a:defRPr>
            </a:lvl1pPr>
          </a:lstStyle>
          <a:p>
            <a:pPr lvl="0"/>
            <a:r>
              <a:rPr lang="da-DK" dirty="0" err="1">
                <a:latin typeface="Calibri Light" panose="020F0302020204030204" pitchFamily="34" charset="0"/>
                <a:cs typeface="Calibri Light" panose="020F0302020204030204" pitchFamily="34" charset="0"/>
              </a:rPr>
              <a:t>Subtitle</a:t>
            </a:r>
            <a:r>
              <a:rPr lang="da-DK" dirty="0">
                <a:latin typeface="Calibri Light" panose="020F0302020204030204" pitchFamily="34" charset="0"/>
                <a:cs typeface="Calibri Light" panose="020F0302020204030204" pitchFamily="34" charset="0"/>
              </a:rPr>
              <a:t> </a:t>
            </a:r>
            <a:r>
              <a:rPr lang="da-DK" dirty="0" err="1">
                <a:latin typeface="Calibri Light" panose="020F0302020204030204" pitchFamily="34" charset="0"/>
                <a:cs typeface="Calibri Light" panose="020F0302020204030204" pitchFamily="34" charset="0"/>
              </a:rPr>
              <a:t>only</a:t>
            </a:r>
            <a:r>
              <a:rPr lang="da-DK" dirty="0">
                <a:latin typeface="Calibri Light" panose="020F0302020204030204" pitchFamily="34" charset="0"/>
                <a:cs typeface="Calibri Light" panose="020F0302020204030204" pitchFamily="34" charset="0"/>
              </a:rPr>
              <a:t> </a:t>
            </a:r>
            <a:r>
              <a:rPr lang="da-DK" dirty="0" err="1">
                <a:latin typeface="Calibri Light" panose="020F0302020204030204" pitchFamily="34" charset="0"/>
                <a:cs typeface="Calibri Light" panose="020F0302020204030204" pitchFamily="34" charset="0"/>
              </a:rPr>
              <a:t>one</a:t>
            </a:r>
            <a:r>
              <a:rPr lang="da-DK" dirty="0">
                <a:latin typeface="Calibri Light" panose="020F0302020204030204" pitchFamily="34" charset="0"/>
                <a:cs typeface="Calibri Light" panose="020F0302020204030204" pitchFamily="34" charset="0"/>
              </a:rPr>
              <a:t> line</a:t>
            </a:r>
            <a:endParaRPr lang="da-DK" dirty="0"/>
          </a:p>
        </p:txBody>
      </p:sp>
      <p:sp>
        <p:nvSpPr>
          <p:cNvPr id="3" name="Pladsholder til indhold 2">
            <a:extLst>
              <a:ext uri="{FF2B5EF4-FFF2-40B4-BE49-F238E27FC236}">
                <a16:creationId xmlns:a16="http://schemas.microsoft.com/office/drawing/2014/main" id="{14A26844-C0ED-45A5-BCAE-F40C078336F5}"/>
              </a:ext>
            </a:extLst>
          </p:cNvPr>
          <p:cNvSpPr>
            <a:spLocks noGrp="1"/>
          </p:cNvSpPr>
          <p:nvPr>
            <p:ph sz="quarter" idx="10" hasCustomPrompt="1"/>
          </p:nvPr>
        </p:nvSpPr>
        <p:spPr>
          <a:xfrm>
            <a:off x="468000" y="4602016"/>
            <a:ext cx="3798000" cy="190655"/>
          </a:xfrm>
          <a:prstGeom prst="rect">
            <a:avLst/>
          </a:prstGeom>
        </p:spPr>
        <p:txBody>
          <a:bodyPr anchor="ctr" anchorCtr="0">
            <a:noAutofit/>
          </a:bodyPr>
          <a:lstStyle>
            <a:lvl1pPr marL="0" indent="0" algn="l">
              <a:spcBef>
                <a:spcPts val="0"/>
              </a:spcBef>
              <a:buNone/>
              <a:defRPr sz="1350">
                <a:solidFill>
                  <a:schemeClr val="bg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dirty="0" err="1"/>
              <a:t>Name</a:t>
            </a:r>
            <a:r>
              <a:rPr lang="da-DK" dirty="0"/>
              <a:t> of </a:t>
            </a:r>
            <a:r>
              <a:rPr lang="da-DK" dirty="0" err="1"/>
              <a:t>author</a:t>
            </a:r>
            <a:r>
              <a:rPr lang="da-DK" dirty="0"/>
              <a:t> / Date</a:t>
            </a:r>
          </a:p>
        </p:txBody>
      </p:sp>
    </p:spTree>
    <p:extLst>
      <p:ext uri="{BB962C8B-B14F-4D97-AF65-F5344CB8AC3E}">
        <p14:creationId xmlns:p14="http://schemas.microsoft.com/office/powerpoint/2010/main" val="2138305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New section - read">
    <p:bg>
      <p:bgPr>
        <a:solidFill>
          <a:srgbClr val="AF161E"/>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442BB7D-BC4F-4B4E-8F09-1EFD3FC282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sp>
        <p:nvSpPr>
          <p:cNvPr id="17" name="Rektangel 16">
            <a:extLst>
              <a:ext uri="{FF2B5EF4-FFF2-40B4-BE49-F238E27FC236}">
                <a16:creationId xmlns:a16="http://schemas.microsoft.com/office/drawing/2014/main" id="{1627E733-EB29-4981-861C-EC2C56E0541F}"/>
              </a:ext>
            </a:extLst>
          </p:cNvPr>
          <p:cNvSpPr/>
          <p:nvPr userDrawn="1"/>
        </p:nvSpPr>
        <p:spPr>
          <a:xfrm>
            <a:off x="1072079" y="1945764"/>
            <a:ext cx="6968308" cy="1458506"/>
          </a:xfrm>
          <a:prstGeom prst="rect">
            <a:avLst/>
          </a:prstGeom>
          <a:solidFill>
            <a:srgbClr val="AE15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2">
            <a:extLst>
              <a:ext uri="{FF2B5EF4-FFF2-40B4-BE49-F238E27FC236}">
                <a16:creationId xmlns:a16="http://schemas.microsoft.com/office/drawing/2014/main" id="{A28E1C86-A942-3744-BE2B-4C6719A37779}"/>
              </a:ext>
            </a:extLst>
          </p:cNvPr>
          <p:cNvSpPr>
            <a:spLocks noGrp="1" noChangeArrowheads="1"/>
          </p:cNvSpPr>
          <p:nvPr>
            <p:ph type="ctrTitle" hasCustomPrompt="1"/>
          </p:nvPr>
        </p:nvSpPr>
        <p:spPr>
          <a:xfrm>
            <a:off x="1231796" y="2084832"/>
            <a:ext cx="6680410" cy="1121664"/>
          </a:xfrm>
          <a:prstGeom prst="rect">
            <a:avLst/>
          </a:prstGeom>
          <a:noFill/>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dirty="0"/>
              <a:t>Title – new </a:t>
            </a:r>
            <a:r>
              <a:rPr lang="da-DK" dirty="0" err="1"/>
              <a:t>section</a:t>
            </a:r>
            <a:endParaRPr lang="da-DK" dirty="0"/>
          </a:p>
        </p:txBody>
      </p:sp>
      <p:pic>
        <p:nvPicPr>
          <p:cNvPr id="13" name="Billede 12">
            <a:extLst>
              <a:ext uri="{FF2B5EF4-FFF2-40B4-BE49-F238E27FC236}">
                <a16:creationId xmlns:a16="http://schemas.microsoft.com/office/drawing/2014/main" id="{3F6382CD-18B2-4DC7-8591-FFA57B4FD7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3" cy="252000"/>
          </a:xfrm>
          <a:prstGeom prst="rect">
            <a:avLst/>
          </a:prstGeom>
        </p:spPr>
      </p:pic>
    </p:spTree>
    <p:extLst>
      <p:ext uri="{BB962C8B-B14F-4D97-AF65-F5344CB8AC3E}">
        <p14:creationId xmlns:p14="http://schemas.microsoft.com/office/powerpoint/2010/main" val="382566226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New section - black">
    <p:bg>
      <p:bgPr>
        <a:solidFill>
          <a:schemeClr val="bg1"/>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8ACE067-01C3-4DBF-9E4A-3306BD6E21D0}"/>
              </a:ext>
            </a:extLst>
          </p:cNvPr>
          <p:cNvPicPr>
            <a:picLocks noChangeAspect="1"/>
          </p:cNvPicPr>
          <p:nvPr userDrawn="1"/>
        </p:nvPicPr>
        <p:blipFill rotWithShape="1">
          <a:blip r:embed="rId2" cstate="screen">
            <a:duotone>
              <a:schemeClr val="accent1">
                <a:shade val="45000"/>
                <a:satMod val="135000"/>
              </a:schemeClr>
              <a:prstClr val="white"/>
            </a:duotone>
            <a:alphaModFix/>
            <a:extLst>
              <a:ext uri="{BEBA8EAE-BF5A-486C-A8C5-ECC9F3942E4B}">
                <a14:imgProps xmlns:a14="http://schemas.microsoft.com/office/drawing/2010/main">
                  <a14:imgLayer r:embed="rId3">
                    <a14:imgEffect>
                      <a14:saturation sat="128000"/>
                    </a14:imgEffect>
                    <a14:imgEffect>
                      <a14:brightnessContrast bright="12000" contrast="12000"/>
                    </a14:imgEffect>
                  </a14:imgLayer>
                </a14:imgProps>
              </a:ext>
              <a:ext uri="{28A0092B-C50C-407E-A947-70E740481C1C}">
                <a14:useLocalDpi xmlns:a14="http://schemas.microsoft.com/office/drawing/2010/main"/>
              </a:ext>
            </a:extLst>
          </a:blip>
          <a:srcRect/>
          <a:stretch/>
        </p:blipFill>
        <p:spPr>
          <a:xfrm>
            <a:off x="215405" y="-176270"/>
            <a:ext cx="8735222" cy="5453350"/>
          </a:xfrm>
          <a:prstGeom prst="rect">
            <a:avLst/>
          </a:prstGeom>
          <a:noFill/>
        </p:spPr>
      </p:pic>
      <p:sp>
        <p:nvSpPr>
          <p:cNvPr id="11" name="Rektangel 10">
            <a:extLst>
              <a:ext uri="{FF2B5EF4-FFF2-40B4-BE49-F238E27FC236}">
                <a16:creationId xmlns:a16="http://schemas.microsoft.com/office/drawing/2014/main" id="{98726D48-96CE-4FC9-8291-B84AB8FFF8D9}"/>
              </a:ext>
            </a:extLst>
          </p:cNvPr>
          <p:cNvSpPr/>
          <p:nvPr userDrawn="1"/>
        </p:nvSpPr>
        <p:spPr>
          <a:xfrm>
            <a:off x="1087200" y="1918800"/>
            <a:ext cx="6969600" cy="14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Rectangle 2">
            <a:extLst>
              <a:ext uri="{FF2B5EF4-FFF2-40B4-BE49-F238E27FC236}">
                <a16:creationId xmlns:a16="http://schemas.microsoft.com/office/drawing/2014/main" id="{421508B6-E015-9F43-AAC1-95D8200446D2}"/>
              </a:ext>
            </a:extLst>
          </p:cNvPr>
          <p:cNvSpPr>
            <a:spLocks noGrp="1" noChangeArrowheads="1"/>
          </p:cNvSpPr>
          <p:nvPr>
            <p:ph type="ctrTitle" hasCustomPrompt="1"/>
          </p:nvPr>
        </p:nvSpPr>
        <p:spPr>
          <a:xfrm>
            <a:off x="1231796" y="2084832"/>
            <a:ext cx="6680410" cy="1121664"/>
          </a:xfrm>
          <a:prstGeom prst="rect">
            <a:avLst/>
          </a:prstGeom>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dirty="0"/>
              <a:t>Title – new </a:t>
            </a:r>
            <a:r>
              <a:rPr lang="da-DK" dirty="0" err="1"/>
              <a:t>section</a:t>
            </a:r>
            <a:endParaRPr lang="da-DK" dirty="0"/>
          </a:p>
        </p:txBody>
      </p:sp>
      <p:pic>
        <p:nvPicPr>
          <p:cNvPr id="10" name="Billede 9">
            <a:extLst>
              <a:ext uri="{FF2B5EF4-FFF2-40B4-BE49-F238E27FC236}">
                <a16:creationId xmlns:a16="http://schemas.microsoft.com/office/drawing/2014/main" id="{F5B81080-834C-474F-AE9E-77B3DB57824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287200" y="165600"/>
            <a:ext cx="644000" cy="252000"/>
          </a:xfrm>
          <a:prstGeom prst="rect">
            <a:avLst/>
          </a:prstGeom>
        </p:spPr>
      </p:pic>
      <p:sp>
        <p:nvSpPr>
          <p:cNvPr id="3" name="Pladsholder til sidefod 2">
            <a:extLst>
              <a:ext uri="{FF2B5EF4-FFF2-40B4-BE49-F238E27FC236}">
                <a16:creationId xmlns:a16="http://schemas.microsoft.com/office/drawing/2014/main" id="{C2AD8268-7BB4-0748-8F27-F8C2C5C7A206}"/>
              </a:ext>
            </a:extLst>
          </p:cNvPr>
          <p:cNvSpPr>
            <a:spLocks noGrp="1"/>
          </p:cNvSpPr>
          <p:nvPr>
            <p:ph type="ftr" sz="quarter" idx="11"/>
          </p:nvPr>
        </p:nvSpPr>
        <p:spPr>
          <a:xfrm rot="5400000">
            <a:off x="205200" y="3196800"/>
            <a:ext cx="2303100" cy="7133400"/>
          </a:xfrm>
          <a:prstGeom prst="rect">
            <a:avLst/>
          </a:prstGeom>
        </p:spPr>
        <p:txBody>
          <a:bodyPr/>
          <a:lstStyle>
            <a:lvl1pPr>
              <a:defRPr>
                <a:solidFill>
                  <a:schemeClr val="tx1"/>
                </a:solidFill>
              </a:defRPr>
            </a:lvl1pPr>
          </a:lstStyle>
          <a:p>
            <a:r>
              <a:rPr lang="en-US"/>
              <a:t>Tender No:   DRC/RFP/PA/31102022/WLI/SAHProvision of Work-injury _life Insurance </a:t>
            </a:r>
            <a:endParaRPr lang="da-DK" dirty="0"/>
          </a:p>
        </p:txBody>
      </p:sp>
    </p:spTree>
    <p:extLst>
      <p:ext uri="{BB962C8B-B14F-4D97-AF65-F5344CB8AC3E}">
        <p14:creationId xmlns:p14="http://schemas.microsoft.com/office/powerpoint/2010/main" val="327024828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eadline, text and graphics">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83E452BC-D629-4359-9795-DB3409CC8BFC}"/>
              </a:ext>
            </a:extLst>
          </p:cNvPr>
          <p:cNvPicPr>
            <a:picLocks noChangeAspect="1"/>
          </p:cNvPicPr>
          <p:nvPr userDrawn="1"/>
        </p:nvPicPr>
        <p:blipFill rotWithShape="1">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2927"/>
                    </a14:imgEffect>
                    <a14:imgEffect>
                      <a14:brightnessContrast bright="12000" contrast="12000"/>
                    </a14:imgEffect>
                  </a14:imgLayer>
                </a14:imgProps>
              </a:ext>
              <a:ext uri="{28A0092B-C50C-407E-A947-70E740481C1C}">
                <a14:useLocalDpi xmlns:a14="http://schemas.microsoft.com/office/drawing/2010/main"/>
              </a:ext>
            </a:extLst>
          </a:blip>
          <a:srcRect/>
          <a:stretch/>
        </p:blipFill>
        <p:spPr>
          <a:xfrm>
            <a:off x="215405" y="-176270"/>
            <a:ext cx="8735222" cy="5453350"/>
          </a:xfrm>
          <a:prstGeom prst="rect">
            <a:avLst/>
          </a:prstGeom>
        </p:spPr>
      </p:pic>
      <p:sp>
        <p:nvSpPr>
          <p:cNvPr id="5" name="Rektangel 4">
            <a:extLst>
              <a:ext uri="{FF2B5EF4-FFF2-40B4-BE49-F238E27FC236}">
                <a16:creationId xmlns:a16="http://schemas.microsoft.com/office/drawing/2014/main" id="{A7DD58B1-1436-4834-92D3-09F1457822B8}"/>
              </a:ext>
            </a:extLst>
          </p:cNvPr>
          <p:cNvSpPr/>
          <p:nvPr userDrawn="1"/>
        </p:nvSpPr>
        <p:spPr>
          <a:xfrm>
            <a:off x="1087846" y="1918800"/>
            <a:ext cx="6968307" cy="14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ctangle 2">
            <a:extLst>
              <a:ext uri="{FF2B5EF4-FFF2-40B4-BE49-F238E27FC236}">
                <a16:creationId xmlns:a16="http://schemas.microsoft.com/office/drawing/2014/main" id="{8C6DEC39-4D9C-4D2C-81D3-E42B20418C0C}"/>
              </a:ext>
            </a:extLst>
          </p:cNvPr>
          <p:cNvSpPr>
            <a:spLocks noGrp="1" noChangeArrowheads="1"/>
          </p:cNvSpPr>
          <p:nvPr>
            <p:ph type="ctrTitle" hasCustomPrompt="1"/>
          </p:nvPr>
        </p:nvSpPr>
        <p:spPr>
          <a:xfrm>
            <a:off x="1231796" y="2084400"/>
            <a:ext cx="6679800" cy="1120500"/>
          </a:xfrm>
          <a:prstGeom prst="rect">
            <a:avLst/>
          </a:prstGeom>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dirty="0"/>
              <a:t>Title – new </a:t>
            </a:r>
            <a:r>
              <a:rPr lang="da-DK" dirty="0" err="1"/>
              <a:t>section</a:t>
            </a:r>
            <a:endParaRPr lang="da-DK" dirty="0"/>
          </a:p>
        </p:txBody>
      </p:sp>
    </p:spTree>
    <p:extLst>
      <p:ext uri="{BB962C8B-B14F-4D97-AF65-F5344CB8AC3E}">
        <p14:creationId xmlns:p14="http://schemas.microsoft.com/office/powerpoint/2010/main" val="115016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529200" y="416700"/>
            <a:ext cx="7416900" cy="612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dirty="0"/>
              <a:t>Write a </a:t>
            </a:r>
            <a:r>
              <a:rPr lang="da-DK" dirty="0" err="1"/>
              <a:t>headline</a:t>
            </a:r>
            <a:endParaRPr lang="da-DK" dirty="0"/>
          </a:p>
        </p:txBody>
      </p:sp>
      <p:pic>
        <p:nvPicPr>
          <p:cNvPr id="7" name="Billede 6">
            <a:extLst>
              <a:ext uri="{FF2B5EF4-FFF2-40B4-BE49-F238E27FC236}">
                <a16:creationId xmlns:a16="http://schemas.microsoft.com/office/drawing/2014/main" id="{1585BAE0-1BD2-40F3-891D-9F679754D29F}"/>
              </a:ext>
            </a:extLst>
          </p:cNvPr>
          <p:cNvPicPr>
            <a:picLocks noChangeAspect="1"/>
          </p:cNvPicPr>
          <p:nvPr userDrawn="1"/>
        </p:nvPicPr>
        <p:blipFill>
          <a:blip r:embed="rId41" cstate="screen">
            <a:extLst>
              <a:ext uri="{28A0092B-C50C-407E-A947-70E740481C1C}">
                <a14:useLocalDpi xmlns:a14="http://schemas.microsoft.com/office/drawing/2010/main"/>
              </a:ext>
            </a:extLst>
          </a:blip>
          <a:srcRect/>
          <a:stretch/>
        </p:blipFill>
        <p:spPr>
          <a:xfrm>
            <a:off x="8286301" y="164700"/>
            <a:ext cx="643999" cy="252000"/>
          </a:xfrm>
          <a:prstGeom prst="rect">
            <a:avLst/>
          </a:prstGeom>
        </p:spPr>
      </p:pic>
      <p:sp>
        <p:nvSpPr>
          <p:cNvPr id="8" name="Rectangle 3">
            <a:extLst>
              <a:ext uri="{FF2B5EF4-FFF2-40B4-BE49-F238E27FC236}">
                <a16:creationId xmlns:a16="http://schemas.microsoft.com/office/drawing/2014/main" id="{9EDFDC91-DA56-4BDC-AEF4-38CC19FD3AA0}"/>
              </a:ext>
            </a:extLst>
          </p:cNvPr>
          <p:cNvSpPr>
            <a:spLocks noGrp="1" noChangeAspect="1" noChangeArrowheads="1"/>
          </p:cNvSpPr>
          <p:nvPr>
            <p:ph type="body" idx="1"/>
          </p:nvPr>
        </p:nvSpPr>
        <p:spPr bwMode="auto">
          <a:xfrm>
            <a:off x="529200" y="1485900"/>
            <a:ext cx="7416900" cy="3076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da-DK" dirty="0" err="1"/>
              <a:t>Click</a:t>
            </a:r>
            <a:r>
              <a:rPr lang="da-DK" dirty="0"/>
              <a:t> to </a:t>
            </a:r>
            <a:r>
              <a:rPr lang="da-DK" dirty="0" err="1"/>
              <a:t>edit</a:t>
            </a:r>
            <a:r>
              <a:rPr lang="da-DK" dirty="0"/>
              <a:t> </a:t>
            </a:r>
            <a:r>
              <a:rPr lang="en-GB" noProof="0" dirty="0"/>
              <a:t>typography</a:t>
            </a:r>
            <a:r>
              <a:rPr lang="da-DK" dirty="0"/>
              <a:t> in slidemaster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6" name="Pladsholder til sidefod 1">
            <a:extLst>
              <a:ext uri="{FF2B5EF4-FFF2-40B4-BE49-F238E27FC236}">
                <a16:creationId xmlns:a16="http://schemas.microsoft.com/office/drawing/2014/main" id="{C8B37D10-985D-4F50-879B-F228D9D445B6}"/>
              </a:ext>
            </a:extLst>
          </p:cNvPr>
          <p:cNvSpPr>
            <a:spLocks noGrp="1"/>
          </p:cNvSpPr>
          <p:nvPr>
            <p:ph type="ftr" sz="quarter" idx="3"/>
          </p:nvPr>
        </p:nvSpPr>
        <p:spPr>
          <a:xfrm rot="5400000">
            <a:off x="7146000" y="2041200"/>
            <a:ext cx="3333600" cy="205200"/>
          </a:xfrm>
          <a:prstGeom prst="rect">
            <a:avLst/>
          </a:prstGeom>
        </p:spPr>
        <p:txBody>
          <a:bodyPr vert="horz" lIns="91440" tIns="45720" rIns="91440" bIns="45720" rtlCol="0" anchor="t" anchorCtr="0"/>
          <a:lstStyle>
            <a:lvl1pPr algn="r">
              <a:defRPr sz="750" kern="0" spc="30" baseline="0">
                <a:solidFill>
                  <a:schemeClr val="bg1">
                    <a:lumMod val="50000"/>
                  </a:schemeClr>
                </a:solidFill>
                <a:latin typeface="Calibri" panose="020F0502020204030204" pitchFamily="34" charset="0"/>
                <a:cs typeface="Calibri" panose="020F0502020204030204" pitchFamily="34" charset="0"/>
              </a:defRPr>
            </a:lvl1pPr>
          </a:lstStyle>
          <a:p>
            <a:r>
              <a:rPr lang="en-US"/>
              <a:t>Tender No:   DRC/RFP/PA/31102022/WLI/SAHProvision of Work-injury _life Insurance </a:t>
            </a:r>
            <a:endParaRPr lang="da-DK" dirty="0"/>
          </a:p>
        </p:txBody>
      </p:sp>
      <p:sp>
        <p:nvSpPr>
          <p:cNvPr id="9" name="Pladsholder til dato 3">
            <a:extLst>
              <a:ext uri="{FF2B5EF4-FFF2-40B4-BE49-F238E27FC236}">
                <a16:creationId xmlns:a16="http://schemas.microsoft.com/office/drawing/2014/main" id="{B1A2EE87-3EC9-4939-B0AA-E690C86DCA96}"/>
              </a:ext>
            </a:extLst>
          </p:cNvPr>
          <p:cNvSpPr>
            <a:spLocks noGrp="1"/>
          </p:cNvSpPr>
          <p:nvPr>
            <p:ph type="dt" sz="half" idx="2"/>
          </p:nvPr>
        </p:nvSpPr>
        <p:spPr>
          <a:xfrm rot="5400000">
            <a:off x="8469000" y="4154052"/>
            <a:ext cx="687600" cy="205200"/>
          </a:xfrm>
          <a:prstGeom prst="rect">
            <a:avLst/>
          </a:prstGeom>
        </p:spPr>
        <p:txBody>
          <a:bodyPr/>
          <a:lstStyle>
            <a:lvl1pPr algn="r">
              <a:defRPr sz="750">
                <a:solidFill>
                  <a:schemeClr val="bg1">
                    <a:lumMod val="50000"/>
                  </a:schemeClr>
                </a:solidFill>
                <a:latin typeface="+mj-lt"/>
              </a:defRPr>
            </a:lvl1pPr>
          </a:lstStyle>
          <a:p>
            <a:endParaRPr lang="da-DK" dirty="0"/>
          </a:p>
        </p:txBody>
      </p:sp>
    </p:spTree>
    <p:extLst>
      <p:ext uri="{BB962C8B-B14F-4D97-AF65-F5344CB8AC3E}">
        <p14:creationId xmlns:p14="http://schemas.microsoft.com/office/powerpoint/2010/main" val="375264893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56" r:id="rId3"/>
    <p:sldLayoutId id="2147483744" r:id="rId4"/>
    <p:sldLayoutId id="2147483768" r:id="rId5"/>
    <p:sldLayoutId id="2147483746" r:id="rId6"/>
    <p:sldLayoutId id="2147483747" r:id="rId7"/>
    <p:sldLayoutId id="2147483748" r:id="rId8"/>
    <p:sldLayoutId id="2147483766" r:id="rId9"/>
    <p:sldLayoutId id="2147483761" r:id="rId10"/>
    <p:sldLayoutId id="2147483765" r:id="rId11"/>
    <p:sldLayoutId id="2147483719" r:id="rId12"/>
    <p:sldLayoutId id="2147483753" r:id="rId13"/>
    <p:sldLayoutId id="2147483755"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41" r:id="rId23"/>
    <p:sldLayoutId id="2147483742" r:id="rId24"/>
    <p:sldLayoutId id="2147483763" r:id="rId25"/>
    <p:sldLayoutId id="2147483764" r:id="rId26"/>
    <p:sldLayoutId id="2147483697" r:id="rId27"/>
    <p:sldLayoutId id="2147483698" r:id="rId28"/>
    <p:sldLayoutId id="2147483734" r:id="rId29"/>
    <p:sldLayoutId id="2147483735" r:id="rId30"/>
    <p:sldLayoutId id="2147483736" r:id="rId31"/>
    <p:sldLayoutId id="2147483737" r:id="rId32"/>
    <p:sldLayoutId id="2147483703" r:id="rId33"/>
    <p:sldLayoutId id="2147483759" r:id="rId34"/>
    <p:sldLayoutId id="2147483760" r:id="rId35"/>
    <p:sldLayoutId id="2147483739" r:id="rId36"/>
    <p:sldLayoutId id="2147483711" r:id="rId37"/>
    <p:sldLayoutId id="2147483778" r:id="rId38"/>
    <p:sldLayoutId id="2147483779" r:id="rId39"/>
  </p:sldLayoutIdLst>
  <p:hf sldNum="0" hdr="0" ftr="0" dt="0"/>
  <p:txStyles>
    <p:titleStyle>
      <a:lvl1pPr algn="l" rtl="0" eaLnBrk="1" fontAlgn="base" hangingPunct="1">
        <a:lnSpc>
          <a:spcPts val="3700"/>
        </a:lnSpc>
        <a:spcBef>
          <a:spcPct val="0"/>
        </a:spcBef>
        <a:spcAft>
          <a:spcPct val="0"/>
        </a:spcAft>
        <a:defRPr sz="3600" b="1">
          <a:solidFill>
            <a:srgbClr val="AF161E"/>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342900" algn="l" rtl="0" eaLnBrk="1" fontAlgn="base" hangingPunct="1">
        <a:spcBef>
          <a:spcPct val="0"/>
        </a:spcBef>
        <a:spcAft>
          <a:spcPct val="0"/>
        </a:spcAft>
        <a:defRPr sz="2400">
          <a:solidFill>
            <a:schemeClr val="accent1"/>
          </a:solidFill>
          <a:latin typeface="Arial" charset="0"/>
        </a:defRPr>
      </a:lvl6pPr>
      <a:lvl7pPr marL="685800" algn="l" rtl="0" eaLnBrk="1" fontAlgn="base" hangingPunct="1">
        <a:spcBef>
          <a:spcPct val="0"/>
        </a:spcBef>
        <a:spcAft>
          <a:spcPct val="0"/>
        </a:spcAft>
        <a:defRPr sz="2400">
          <a:solidFill>
            <a:schemeClr val="accent1"/>
          </a:solidFill>
          <a:latin typeface="Arial" charset="0"/>
        </a:defRPr>
      </a:lvl7pPr>
      <a:lvl8pPr marL="1028700" algn="l" rtl="0" eaLnBrk="1" fontAlgn="base" hangingPunct="1">
        <a:spcBef>
          <a:spcPct val="0"/>
        </a:spcBef>
        <a:spcAft>
          <a:spcPct val="0"/>
        </a:spcAft>
        <a:defRPr sz="2400">
          <a:solidFill>
            <a:schemeClr val="accent1"/>
          </a:solidFill>
          <a:latin typeface="Arial" charset="0"/>
        </a:defRPr>
      </a:lvl8pPr>
      <a:lvl9pPr marL="1371600" algn="l" rtl="0" eaLnBrk="1" fontAlgn="base" hangingPunct="1">
        <a:spcBef>
          <a:spcPct val="0"/>
        </a:spcBef>
        <a:spcAft>
          <a:spcPct val="0"/>
        </a:spcAft>
        <a:defRPr sz="2400">
          <a:solidFill>
            <a:schemeClr val="accent1"/>
          </a:solidFill>
          <a:latin typeface="Arial" charset="0"/>
        </a:defRPr>
      </a:lvl9pPr>
    </p:titleStyle>
    <p:bodyStyle>
      <a:lvl1pPr marL="202500" indent="-202500" algn="l" rtl="0" eaLnBrk="1" fontAlgn="base" hangingPunct="1">
        <a:lnSpc>
          <a:spcPct val="100000"/>
        </a:lnSpc>
        <a:spcBef>
          <a:spcPts val="900"/>
        </a:spcBef>
        <a:spcAft>
          <a:spcPts val="0"/>
        </a:spcAft>
        <a:buClr>
          <a:schemeClr val="accent1"/>
        </a:buClr>
        <a:buFont typeface="Arial" panose="020B0604020202020204" pitchFamily="34" charset="0"/>
        <a:buChar char="•"/>
        <a:defRPr sz="2000">
          <a:solidFill>
            <a:schemeClr val="tx1"/>
          </a:solidFill>
          <a:latin typeface="Calibri" panose="020F0502020204030204" pitchFamily="34" charset="0"/>
          <a:ea typeface="+mn-ea"/>
          <a:cs typeface="Calibri" panose="020F0502020204030204" pitchFamily="34" charset="0"/>
        </a:defRPr>
      </a:lvl1pPr>
      <a:lvl2pPr marL="405000" indent="-202500" algn="l" rtl="0" eaLnBrk="1" fontAlgn="base" hangingPunct="1">
        <a:lnSpc>
          <a:spcPct val="100000"/>
        </a:lnSpc>
        <a:spcBef>
          <a:spcPts val="900"/>
        </a:spcBef>
        <a:spcAft>
          <a:spcPts val="0"/>
        </a:spcAft>
        <a:buClr>
          <a:schemeClr val="accent1"/>
        </a:buClr>
        <a:buFont typeface="Arial" charset="0"/>
        <a:buChar char="&gt;"/>
        <a:defRPr sz="2000">
          <a:solidFill>
            <a:schemeClr val="tx1"/>
          </a:solidFill>
          <a:latin typeface="Calibri" panose="020F0502020204030204" pitchFamily="34" charset="0"/>
          <a:cs typeface="Calibri" panose="020F0502020204030204" pitchFamily="34" charset="0"/>
        </a:defRPr>
      </a:lvl2pPr>
      <a:lvl3pPr marL="607500" indent="-202500" algn="l" rtl="0" eaLnBrk="1" fontAlgn="base" hangingPunct="1">
        <a:lnSpc>
          <a:spcPct val="100000"/>
        </a:lnSpc>
        <a:spcBef>
          <a:spcPts val="900"/>
        </a:spcBef>
        <a:spcAft>
          <a:spcPts val="0"/>
        </a:spcAft>
        <a:buClr>
          <a:schemeClr val="accent1"/>
        </a:buClr>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072754"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4pPr>
      <a:lvl5pPr marL="1344216"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5pPr>
      <a:lvl6pPr marL="16871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6pPr>
      <a:lvl7pPr marL="20300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7pPr>
      <a:lvl8pPr marL="23729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8pPr>
      <a:lvl9pPr marL="27158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9.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hyperlink" Target="mailto:yem-ads@drc.ngo" TargetMode="External"/><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8.xml"/><Relationship Id="rId5" Type="http://schemas.openxmlformats.org/officeDocument/2006/relationships/image" Target="../media/image18.pn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94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443883" y="302608"/>
            <a:ext cx="7035553" cy="507831"/>
          </a:xfrm>
          <a:prstGeom prst="rect">
            <a:avLst/>
          </a:prstGeom>
          <a:noFill/>
        </p:spPr>
        <p:txBody>
          <a:bodyPr wrap="square" rtlCol="0">
            <a:spAutoFit/>
          </a:bodyPr>
          <a:lstStyle/>
          <a:p>
            <a:r>
              <a:rPr lang="en-US" sz="27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Objectives of the Tender</a:t>
            </a:r>
          </a:p>
        </p:txBody>
      </p:sp>
      <p:graphicFrame>
        <p:nvGraphicFramePr>
          <p:cNvPr id="2" name="Table 1">
            <a:extLst>
              <a:ext uri="{FF2B5EF4-FFF2-40B4-BE49-F238E27FC236}">
                <a16:creationId xmlns:a16="http://schemas.microsoft.com/office/drawing/2014/main" id="{B0BF243D-6B35-4CEC-A07A-244769E4336F}"/>
              </a:ext>
            </a:extLst>
          </p:cNvPr>
          <p:cNvGraphicFramePr>
            <a:graphicFrameLocks noGrp="1"/>
          </p:cNvGraphicFramePr>
          <p:nvPr>
            <p:extLst>
              <p:ext uri="{D42A27DB-BD31-4B8C-83A1-F6EECF244321}">
                <p14:modId xmlns:p14="http://schemas.microsoft.com/office/powerpoint/2010/main" val="2131412978"/>
              </p:ext>
            </p:extLst>
          </p:nvPr>
        </p:nvGraphicFramePr>
        <p:xfrm>
          <a:off x="443883" y="1114712"/>
          <a:ext cx="8238478" cy="3404021"/>
        </p:xfrm>
        <a:graphic>
          <a:graphicData uri="http://schemas.openxmlformats.org/drawingml/2006/table">
            <a:tbl>
              <a:tblPr firstRow="1" bandRow="1">
                <a:tableStyleId>{5C22544A-7EE6-4342-B048-85BDC9FD1C3A}</a:tableStyleId>
              </a:tblPr>
              <a:tblGrid>
                <a:gridCol w="8238478">
                  <a:extLst>
                    <a:ext uri="{9D8B030D-6E8A-4147-A177-3AD203B41FA5}">
                      <a16:colId xmlns:a16="http://schemas.microsoft.com/office/drawing/2014/main" val="1646148156"/>
                    </a:ext>
                  </a:extLst>
                </a:gridCol>
              </a:tblGrid>
              <a:tr h="3404021">
                <a:tc>
                  <a:txBody>
                    <a:bodyPr/>
                    <a:lstStyle/>
                    <a:p>
                      <a:pPr marL="285750" indent="-285750">
                        <a:buFont typeface="Wingdings" panose="05000000000000000000" pitchFamily="2" charset="2"/>
                        <a:buChar char="q"/>
                      </a:pPr>
                      <a:endParaRPr lang="en-US" sz="1800" b="1" kern="1200" dirty="0">
                        <a:solidFill>
                          <a:schemeClr val="tx1"/>
                        </a:solidFill>
                        <a:effectLst/>
                        <a:latin typeface="+mn-lt"/>
                        <a:ea typeface="+mn-ea"/>
                        <a:cs typeface="+mn-cs"/>
                      </a:endParaRPr>
                    </a:p>
                    <a:p>
                      <a:pPr marL="285750" indent="-285750">
                        <a:buFont typeface="Wingdings" panose="05000000000000000000" pitchFamily="2" charset="2"/>
                        <a:buChar char="q"/>
                      </a:pPr>
                      <a:r>
                        <a:rPr lang="en-US" sz="1800" b="1" kern="1200" dirty="0">
                          <a:solidFill>
                            <a:schemeClr val="tx1"/>
                          </a:solidFill>
                          <a:effectLst/>
                          <a:latin typeface="+mn-lt"/>
                          <a:ea typeface="+mn-ea"/>
                          <a:cs typeface="+mn-cs"/>
                        </a:rPr>
                        <a:t>Danish Refugee Council (DRC) seeks a good/service provider for a life and occupational insurance for national staff in Yemen.</a:t>
                      </a:r>
                    </a:p>
                    <a:p>
                      <a:pPr marL="285750" indent="-285750">
                        <a:buFont typeface="Wingdings" panose="05000000000000000000" pitchFamily="2" charset="2"/>
                        <a:buChar char="q"/>
                      </a:pPr>
                      <a:r>
                        <a:rPr lang="en-US" sz="1800" b="1" kern="1200" dirty="0">
                          <a:solidFill>
                            <a:schemeClr val="tx1"/>
                          </a:solidFill>
                          <a:effectLst/>
                          <a:latin typeface="+mn-lt"/>
                          <a:ea typeface="+mn-ea"/>
                          <a:cs typeface="+mn-cs"/>
                        </a:rPr>
                        <a:t>Area of Coverage : Yemen extended worldwide around the clock.</a:t>
                      </a:r>
                    </a:p>
                    <a:p>
                      <a:pPr marL="285750" indent="-285750">
                        <a:buFont typeface="Wingdings" panose="05000000000000000000" pitchFamily="2" charset="2"/>
                        <a:buChar char="q"/>
                      </a:pPr>
                      <a:r>
                        <a:rPr lang="en-US" sz="1800" b="1" kern="1200" dirty="0">
                          <a:solidFill>
                            <a:schemeClr val="tx1"/>
                          </a:solidFill>
                          <a:effectLst/>
                          <a:latin typeface="+mn-lt"/>
                          <a:ea typeface="+mn-ea"/>
                          <a:cs typeface="+mn-cs"/>
                        </a:rPr>
                        <a:t>Period of Insurance: One Year</a:t>
                      </a:r>
                    </a:p>
                    <a:p>
                      <a:pPr marL="285750" indent="-285750">
                        <a:buFont typeface="Wingdings" panose="05000000000000000000" pitchFamily="2" charset="2"/>
                        <a:buChar char="q"/>
                      </a:pPr>
                      <a:r>
                        <a:rPr lang="en-US" sz="1800" b="1" kern="1200" dirty="0">
                          <a:solidFill>
                            <a:schemeClr val="tx1"/>
                          </a:solidFill>
                          <a:effectLst/>
                          <a:latin typeface="+mn-lt"/>
                          <a:ea typeface="+mn-ea"/>
                          <a:cs typeface="+mn-cs"/>
                        </a:rPr>
                        <a:t>No. of employees: 450 (Max. Age: 65 &amp; Min. Age: 19)</a:t>
                      </a:r>
                      <a:r>
                        <a:rPr lang="en-US" sz="2400" b="1" kern="1200" dirty="0">
                          <a:solidFill>
                            <a:schemeClr val="tx1"/>
                          </a:solidFill>
                          <a:effectLst/>
                          <a:latin typeface="+mn-lt"/>
                          <a:ea typeface="+mn-ea"/>
                          <a:cs typeface="+mn-cs"/>
                        </a:rPr>
                        <a:t> </a:t>
                      </a:r>
                    </a:p>
                    <a:p>
                      <a:pPr marL="285750" indent="-285750" algn="l" defTabSz="685800" rtl="0" eaLnBrk="1" latinLnBrk="0" hangingPunct="1">
                        <a:buFont typeface="Wingdings" panose="05000000000000000000" pitchFamily="2" charset="2"/>
                        <a:buChar char="q"/>
                      </a:pPr>
                      <a:r>
                        <a:rPr lang="en-US" sz="1800" b="1" kern="1200" dirty="0">
                          <a:solidFill>
                            <a:schemeClr val="tx1"/>
                          </a:solidFill>
                          <a:effectLst/>
                          <a:latin typeface="+mn-lt"/>
                          <a:ea typeface="+mn-ea"/>
                          <a:cs typeface="+mn-cs"/>
                        </a:rPr>
                        <a:t>Sum Insured per Person  :as per below options </a:t>
                      </a:r>
                    </a:p>
                    <a:p>
                      <a:pPr marL="0" indent="0">
                        <a:buFont typeface="Arial" panose="020B0604020202020204" pitchFamily="34" charset="0"/>
                        <a:buNone/>
                      </a:pPr>
                      <a:endParaRPr lang="en-US" sz="1600" b="1" kern="1200" baseline="0" dirty="0">
                        <a:solidFill>
                          <a:schemeClr val="tx1"/>
                        </a:solidFill>
                        <a:effectLst/>
                        <a:latin typeface="+mn-lt"/>
                        <a:ea typeface="+mn-ea"/>
                        <a:cs typeface="+mn-cs"/>
                      </a:endParaRPr>
                    </a:p>
                    <a:p>
                      <a:pPr marL="0" indent="0">
                        <a:buFont typeface="Arial" panose="020B0604020202020204" pitchFamily="34" charset="0"/>
                        <a:buNone/>
                      </a:pPr>
                      <a:endParaRPr lang="en-US" sz="2400" b="0" kern="1200" baseline="0" dirty="0">
                        <a:solidFill>
                          <a:schemeClr val="tx1"/>
                        </a:solidFill>
                        <a:latin typeface="+mn-lt"/>
                        <a:ea typeface="+mn-ea"/>
                        <a:cs typeface="Calibri" panose="020F0502020204030204" pitchFamily="34" charset="0"/>
                      </a:endParaRPr>
                    </a:p>
                  </a:txBody>
                  <a:tcPr marL="68580" marR="68580" marT="34290" marB="34290">
                    <a:noFill/>
                  </a:tcPr>
                </a:tc>
                <a:extLst>
                  <a:ext uri="{0D108BD9-81ED-4DB2-BD59-A6C34878D82A}">
                    <a16:rowId xmlns:a16="http://schemas.microsoft.com/office/drawing/2014/main" val="201135446"/>
                  </a:ext>
                </a:extLst>
              </a:tr>
            </a:tbl>
          </a:graphicData>
        </a:graphic>
      </p:graphicFrame>
      <p:graphicFrame>
        <p:nvGraphicFramePr>
          <p:cNvPr id="3" name="Table 3">
            <a:extLst>
              <a:ext uri="{FF2B5EF4-FFF2-40B4-BE49-F238E27FC236}">
                <a16:creationId xmlns:a16="http://schemas.microsoft.com/office/drawing/2014/main" id="{17F4CD99-E59A-28B2-CD36-A774D173D7EE}"/>
              </a:ext>
            </a:extLst>
          </p:cNvPr>
          <p:cNvGraphicFramePr>
            <a:graphicFrameLocks noGrp="1"/>
          </p:cNvGraphicFramePr>
          <p:nvPr>
            <p:extLst>
              <p:ext uri="{D42A27DB-BD31-4B8C-83A1-F6EECF244321}">
                <p14:modId xmlns:p14="http://schemas.microsoft.com/office/powerpoint/2010/main" val="2266251238"/>
              </p:ext>
            </p:extLst>
          </p:nvPr>
        </p:nvGraphicFramePr>
        <p:xfrm>
          <a:off x="662866" y="3287108"/>
          <a:ext cx="6096000" cy="1219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567749403"/>
                    </a:ext>
                  </a:extLst>
                </a:gridCol>
                <a:gridCol w="2032000">
                  <a:extLst>
                    <a:ext uri="{9D8B030D-6E8A-4147-A177-3AD203B41FA5}">
                      <a16:colId xmlns:a16="http://schemas.microsoft.com/office/drawing/2014/main" val="1481947470"/>
                    </a:ext>
                  </a:extLst>
                </a:gridCol>
                <a:gridCol w="2032000">
                  <a:extLst>
                    <a:ext uri="{9D8B030D-6E8A-4147-A177-3AD203B41FA5}">
                      <a16:colId xmlns:a16="http://schemas.microsoft.com/office/drawing/2014/main" val="3477726201"/>
                    </a:ext>
                  </a:extLst>
                </a:gridCol>
              </a:tblGrid>
              <a:tr h="370840">
                <a:tc>
                  <a:txBody>
                    <a:bodyPr/>
                    <a:lstStyle/>
                    <a:p>
                      <a:pPr algn="ctr"/>
                      <a:r>
                        <a:rPr lang="en-US" sz="1600" dirty="0"/>
                        <a:t>Option 1</a:t>
                      </a:r>
                    </a:p>
                    <a:p>
                      <a:pPr algn="ctr"/>
                      <a:r>
                        <a:rPr lang="en-US" sz="1600" dirty="0"/>
                        <a:t>Free Cover Limit/ Person </a:t>
                      </a:r>
                    </a:p>
                  </a:txBody>
                  <a:tcPr/>
                </a:tc>
                <a:tc>
                  <a:txBody>
                    <a:bodyPr/>
                    <a:lstStyle/>
                    <a:p>
                      <a:pPr algn="ctr"/>
                      <a:r>
                        <a:rPr lang="en-US" sz="1600" dirty="0"/>
                        <a:t>Option 2</a:t>
                      </a:r>
                    </a:p>
                    <a:p>
                      <a:pPr algn="ctr"/>
                      <a:r>
                        <a:rPr lang="en-US" sz="1600" dirty="0"/>
                        <a:t>Free Cover Limit/ Person </a:t>
                      </a:r>
                    </a:p>
                  </a:txBody>
                  <a:tcPr/>
                </a:tc>
                <a:tc>
                  <a:txBody>
                    <a:bodyPr/>
                    <a:lstStyle/>
                    <a:p>
                      <a:pPr algn="ctr"/>
                      <a:r>
                        <a:rPr lang="en-US" sz="1600" dirty="0"/>
                        <a:t>Option 3 </a:t>
                      </a:r>
                    </a:p>
                    <a:p>
                      <a:pPr algn="ctr"/>
                      <a:r>
                        <a:rPr lang="en-US" sz="1600" dirty="0"/>
                        <a:t>Free Cover Limit/ Person </a:t>
                      </a:r>
                    </a:p>
                  </a:txBody>
                  <a:tcPr/>
                </a:tc>
                <a:extLst>
                  <a:ext uri="{0D108BD9-81ED-4DB2-BD59-A6C34878D82A}">
                    <a16:rowId xmlns:a16="http://schemas.microsoft.com/office/drawing/2014/main" val="3384189877"/>
                  </a:ext>
                </a:extLst>
              </a:tr>
              <a:tr h="370840">
                <a:tc>
                  <a:txBody>
                    <a:bodyPr/>
                    <a:lstStyle/>
                    <a:p>
                      <a:pPr algn="ctr"/>
                      <a:r>
                        <a:rPr lang="en-US" sz="2000" dirty="0"/>
                        <a:t>30,000USD</a:t>
                      </a:r>
                    </a:p>
                  </a:txBody>
                  <a:tcPr/>
                </a:tc>
                <a:tc>
                  <a:txBody>
                    <a:bodyPr/>
                    <a:lstStyle/>
                    <a:p>
                      <a:pPr algn="ctr"/>
                      <a:r>
                        <a:rPr lang="en-US" sz="2000" dirty="0"/>
                        <a:t>50,000USD</a:t>
                      </a:r>
                    </a:p>
                  </a:txBody>
                  <a:tcPr/>
                </a:tc>
                <a:tc>
                  <a:txBody>
                    <a:bodyPr/>
                    <a:lstStyle/>
                    <a:p>
                      <a:pPr algn="ctr"/>
                      <a:r>
                        <a:rPr lang="en-US" sz="2000" dirty="0"/>
                        <a:t>70,000USD</a:t>
                      </a:r>
                    </a:p>
                  </a:txBody>
                  <a:tcPr/>
                </a:tc>
                <a:extLst>
                  <a:ext uri="{0D108BD9-81ED-4DB2-BD59-A6C34878D82A}">
                    <a16:rowId xmlns:a16="http://schemas.microsoft.com/office/drawing/2014/main" val="3352551757"/>
                  </a:ext>
                </a:extLst>
              </a:tr>
            </a:tbl>
          </a:graphicData>
        </a:graphic>
      </p:graphicFrame>
    </p:spTree>
    <p:extLst>
      <p:ext uri="{BB962C8B-B14F-4D97-AF65-F5344CB8AC3E}">
        <p14:creationId xmlns:p14="http://schemas.microsoft.com/office/powerpoint/2010/main" val="13071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252550" y="147961"/>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Minimum Benefits to be covered:</a:t>
            </a:r>
          </a:p>
        </p:txBody>
      </p:sp>
      <p:graphicFrame>
        <p:nvGraphicFramePr>
          <p:cNvPr id="2" name="Table 1">
            <a:extLst>
              <a:ext uri="{FF2B5EF4-FFF2-40B4-BE49-F238E27FC236}">
                <a16:creationId xmlns:a16="http://schemas.microsoft.com/office/drawing/2014/main" id="{B0BF243D-6B35-4CEC-A07A-244769E4336F}"/>
              </a:ext>
            </a:extLst>
          </p:cNvPr>
          <p:cNvGraphicFramePr>
            <a:graphicFrameLocks noGrp="1"/>
          </p:cNvGraphicFramePr>
          <p:nvPr>
            <p:extLst>
              <p:ext uri="{D42A27DB-BD31-4B8C-83A1-F6EECF244321}">
                <p14:modId xmlns:p14="http://schemas.microsoft.com/office/powerpoint/2010/main" val="1522945775"/>
              </p:ext>
            </p:extLst>
          </p:nvPr>
        </p:nvGraphicFramePr>
        <p:xfrm>
          <a:off x="252550" y="609626"/>
          <a:ext cx="8676298" cy="4686300"/>
        </p:xfrm>
        <a:graphic>
          <a:graphicData uri="http://schemas.openxmlformats.org/drawingml/2006/table">
            <a:tbl>
              <a:tblPr firstRow="1" bandRow="1">
                <a:tableStyleId>{5C22544A-7EE6-4342-B048-85BDC9FD1C3A}</a:tableStyleId>
              </a:tblPr>
              <a:tblGrid>
                <a:gridCol w="8676298">
                  <a:extLst>
                    <a:ext uri="{9D8B030D-6E8A-4147-A177-3AD203B41FA5}">
                      <a16:colId xmlns:a16="http://schemas.microsoft.com/office/drawing/2014/main" val="1646148156"/>
                    </a:ext>
                  </a:extLst>
                </a:gridCol>
              </a:tblGrid>
              <a:tr h="4338565">
                <a:tc>
                  <a:txBody>
                    <a:bodyPr/>
                    <a:lstStyle/>
                    <a:p>
                      <a:pPr algn="just"/>
                      <a:r>
                        <a:rPr lang="en-US" sz="1800" b="1" i="0" u="none" strike="noStrike" kern="1200" baseline="0" dirty="0">
                          <a:solidFill>
                            <a:schemeClr val="tx2"/>
                          </a:solidFill>
                          <a:latin typeface="+mn-lt"/>
                          <a:ea typeface="+mn-ea"/>
                          <a:cs typeface="+mn-cs"/>
                        </a:rPr>
                        <a:t>1.Death of all causes: </a:t>
                      </a:r>
                      <a:r>
                        <a:rPr lang="en-US" sz="1800" b="0" i="0" u="none" strike="noStrike" kern="1200" baseline="0" dirty="0">
                          <a:solidFill>
                            <a:schemeClr val="tx1"/>
                          </a:solidFill>
                          <a:latin typeface="+mn-lt"/>
                          <a:ea typeface="+mn-ea"/>
                          <a:cs typeface="+mn-cs"/>
                        </a:rPr>
                        <a:t>If the insured member dies due to natural or sickness or accident cause, the company should pay 100%of basic sum insured.</a:t>
                      </a:r>
                      <a:endParaRPr lang="en-US" sz="1600" b="0" i="0" u="none" strike="noStrike" kern="1200" baseline="0" dirty="0">
                        <a:solidFill>
                          <a:schemeClr val="tx1"/>
                        </a:solidFill>
                        <a:latin typeface="+mn-lt"/>
                        <a:ea typeface="+mn-ea"/>
                        <a:cs typeface="+mn-cs"/>
                      </a:endParaRPr>
                    </a:p>
                    <a:p>
                      <a:pPr algn="just"/>
                      <a:r>
                        <a:rPr lang="en-US" sz="1800" b="1" i="0" u="none" strike="noStrike" kern="1200" baseline="0" dirty="0">
                          <a:solidFill>
                            <a:schemeClr val="tx2"/>
                          </a:solidFill>
                          <a:latin typeface="+mn-lt"/>
                          <a:ea typeface="+mn-ea"/>
                          <a:cs typeface="+mn-cs"/>
                        </a:rPr>
                        <a:t>2.Accidental death benefit: </a:t>
                      </a:r>
                      <a:r>
                        <a:rPr lang="en-US" sz="1800" b="0" i="0" u="none" strike="noStrike" kern="1200" baseline="0" dirty="0">
                          <a:solidFill>
                            <a:schemeClr val="tx1"/>
                          </a:solidFill>
                          <a:latin typeface="+mn-lt"/>
                          <a:ea typeface="+mn-ea"/>
                          <a:cs typeface="+mn-cs"/>
                        </a:rPr>
                        <a:t>If the death of the member occurs as the result of an accident, the company should pay an additional amount equivalent to the basic sum insured.</a:t>
                      </a:r>
                    </a:p>
                    <a:p>
                      <a:pPr marL="0" algn="just" defTabSz="685800" rtl="0" eaLnBrk="1" latinLnBrk="0" hangingPunct="1"/>
                      <a:r>
                        <a:rPr lang="en-US" sz="1800" b="1" i="0" u="none" strike="noStrike" kern="1200" baseline="0" dirty="0">
                          <a:solidFill>
                            <a:schemeClr val="tx2"/>
                          </a:solidFill>
                          <a:latin typeface="+mn-lt"/>
                          <a:ea typeface="+mn-ea"/>
                          <a:cs typeface="+mn-cs"/>
                        </a:rPr>
                        <a:t>3.Permanent of total/ partial disability accidents: </a:t>
                      </a:r>
                      <a:r>
                        <a:rPr lang="en-US" sz="1800" b="0" i="0" u="none" strike="noStrike" kern="1200" baseline="0" dirty="0">
                          <a:solidFill>
                            <a:schemeClr val="tx1"/>
                          </a:solidFill>
                          <a:latin typeface="+mn-lt"/>
                          <a:ea typeface="+mn-ea"/>
                          <a:cs typeface="+mn-cs"/>
                        </a:rPr>
                        <a:t>In the event of a member being totally and permanently disabled as a result of an accident, to the extent of being unable ever again to follow his occupation or any other occupation, the Company shall, following 12 months continuous disability, pay 100% of the sum insured according to an official medical report. In the event of a member suffering , as a result of an accident, the loss by physical separation, or the total loss of use of, any limb or organ of the body or the total and irrecoverable toss of sight as set out in the scale attached to the policy, the Company shall pay the respective percentage of the sum insured.</a:t>
                      </a:r>
                    </a:p>
                    <a:p>
                      <a:pPr algn="just"/>
                      <a:r>
                        <a:rPr lang="en-US" sz="1800" b="1" i="0" u="none" strike="noStrike" kern="1200" baseline="0" dirty="0">
                          <a:solidFill>
                            <a:schemeClr val="tx2"/>
                          </a:solidFill>
                          <a:latin typeface="+mn-lt"/>
                          <a:ea typeface="+mn-ea"/>
                          <a:cs typeface="+mn-cs"/>
                        </a:rPr>
                        <a:t>4.Permanent of total/ partial disability sickness </a:t>
                      </a:r>
                      <a:r>
                        <a:rPr lang="en-US" sz="1700" b="0" i="0" u="none" strike="noStrike" kern="1200" baseline="0" dirty="0">
                          <a:solidFill>
                            <a:schemeClr val="tx1"/>
                          </a:solidFill>
                          <a:latin typeface="+mn-lt"/>
                          <a:ea typeface="+mn-ea"/>
                          <a:cs typeface="+mn-cs"/>
                        </a:rPr>
                        <a:t>In the event of a member being totally and permanently disabled as a result of sickness, to the extent of being unable ever again to follow his own occupation or any other occupation, the Company shall, following 12 months continuous disability, pay 100% of the sum insured according to an official medical report.</a:t>
                      </a:r>
                    </a:p>
                    <a:p>
                      <a:endParaRPr lang="en-US" sz="1800" b="1" i="0" u="none" strike="noStrike" kern="1200" baseline="0" dirty="0">
                        <a:solidFill>
                          <a:schemeClr val="tx2"/>
                        </a:solidFill>
                        <a:latin typeface="+mn-lt"/>
                        <a:ea typeface="+mn-ea"/>
                        <a:cs typeface="+mn-cs"/>
                      </a:endParaRPr>
                    </a:p>
                  </a:txBody>
                  <a:tcPr marL="68580" marR="68580" marT="34290" marB="34290">
                    <a:noFill/>
                  </a:tcPr>
                </a:tc>
                <a:extLst>
                  <a:ext uri="{0D108BD9-81ED-4DB2-BD59-A6C34878D82A}">
                    <a16:rowId xmlns:a16="http://schemas.microsoft.com/office/drawing/2014/main" val="201135446"/>
                  </a:ext>
                </a:extLst>
              </a:tr>
            </a:tbl>
          </a:graphicData>
        </a:graphic>
      </p:graphicFrame>
    </p:spTree>
    <p:extLst>
      <p:ext uri="{BB962C8B-B14F-4D97-AF65-F5344CB8AC3E}">
        <p14:creationId xmlns:p14="http://schemas.microsoft.com/office/powerpoint/2010/main" val="244052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215153" y="343270"/>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Minimum Benefits To be Covered</a:t>
            </a:r>
          </a:p>
        </p:txBody>
      </p:sp>
      <p:graphicFrame>
        <p:nvGraphicFramePr>
          <p:cNvPr id="2" name="Table 1">
            <a:extLst>
              <a:ext uri="{FF2B5EF4-FFF2-40B4-BE49-F238E27FC236}">
                <a16:creationId xmlns:a16="http://schemas.microsoft.com/office/drawing/2014/main" id="{B0BF243D-6B35-4CEC-A07A-244769E4336F}"/>
              </a:ext>
            </a:extLst>
          </p:cNvPr>
          <p:cNvGraphicFramePr>
            <a:graphicFrameLocks noGrp="1"/>
          </p:cNvGraphicFramePr>
          <p:nvPr>
            <p:extLst>
              <p:ext uri="{D42A27DB-BD31-4B8C-83A1-F6EECF244321}">
                <p14:modId xmlns:p14="http://schemas.microsoft.com/office/powerpoint/2010/main" val="1892954920"/>
              </p:ext>
            </p:extLst>
          </p:nvPr>
        </p:nvGraphicFramePr>
        <p:xfrm>
          <a:off x="252549" y="804935"/>
          <a:ext cx="8676299" cy="4121907"/>
        </p:xfrm>
        <a:graphic>
          <a:graphicData uri="http://schemas.openxmlformats.org/drawingml/2006/table">
            <a:tbl>
              <a:tblPr firstRow="1" bandRow="1">
                <a:tableStyleId>{5C22544A-7EE6-4342-B048-85BDC9FD1C3A}</a:tableStyleId>
              </a:tblPr>
              <a:tblGrid>
                <a:gridCol w="8676299">
                  <a:extLst>
                    <a:ext uri="{9D8B030D-6E8A-4147-A177-3AD203B41FA5}">
                      <a16:colId xmlns:a16="http://schemas.microsoft.com/office/drawing/2014/main" val="1646148156"/>
                    </a:ext>
                  </a:extLst>
                </a:gridCol>
              </a:tblGrid>
              <a:tr h="4121907">
                <a:tc>
                  <a:txBody>
                    <a:bodyPr/>
                    <a:lstStyle/>
                    <a:p>
                      <a:endParaRPr lang="en-US" sz="1350" b="0" i="0" u="none" strike="noStrike" kern="1200" baseline="0" dirty="0">
                        <a:solidFill>
                          <a:schemeClr val="tx1"/>
                        </a:solidFill>
                        <a:latin typeface="+mn-lt"/>
                        <a:ea typeface="+mn-ea"/>
                        <a:cs typeface="+mn-cs"/>
                      </a:endParaRPr>
                    </a:p>
                    <a:p>
                      <a:pPr algn="just"/>
                      <a:r>
                        <a:rPr lang="en-US" sz="1800" b="1" i="0" u="none" strike="noStrike" kern="1200" baseline="0" dirty="0">
                          <a:solidFill>
                            <a:schemeClr val="tx2"/>
                          </a:solidFill>
                          <a:latin typeface="+mn-lt"/>
                          <a:ea typeface="+mn-ea"/>
                          <a:cs typeface="+mn-cs"/>
                        </a:rPr>
                        <a:t>5</a:t>
                      </a:r>
                      <a:r>
                        <a:rPr lang="en-US" sz="1800" b="0" i="0" u="none" strike="noStrike" kern="1200" baseline="0" dirty="0">
                          <a:solidFill>
                            <a:schemeClr val="tx1"/>
                          </a:solidFill>
                          <a:latin typeface="+mn-lt"/>
                          <a:ea typeface="+mn-ea"/>
                          <a:cs typeface="+mn-cs"/>
                        </a:rPr>
                        <a:t>.</a:t>
                      </a:r>
                      <a:r>
                        <a:rPr lang="en-US" sz="1800" b="1" i="0" u="none" strike="noStrike" kern="1200" baseline="0" dirty="0">
                          <a:solidFill>
                            <a:schemeClr val="tx2"/>
                          </a:solidFill>
                          <a:latin typeface="+mn-lt"/>
                          <a:ea typeface="+mn-ea"/>
                          <a:cs typeface="+mn-cs"/>
                        </a:rPr>
                        <a:t>Temporary of total disability accident/sickness: </a:t>
                      </a:r>
                      <a:r>
                        <a:rPr lang="en-US" sz="1800" b="0" i="0" u="none" strike="noStrike" kern="1200" baseline="0" dirty="0">
                          <a:solidFill>
                            <a:schemeClr val="tx1"/>
                          </a:solidFill>
                          <a:latin typeface="+mn-lt"/>
                          <a:ea typeface="+mn-ea"/>
                          <a:cs typeface="+mn-cs"/>
                        </a:rPr>
                        <a:t>In the event of a member being totally unable to follow his normal occupation as a result of being continuously and totally disabled by reason of accident or chronic disease, after one week deferred period, the Company shall pay a benefit of 100% of the weekly pre-disability earnings of the member for as long as such disability continues. The payment of benefits shall not in any event continue for more than 52 consecutive weeks.</a:t>
                      </a:r>
                    </a:p>
                    <a:p>
                      <a:pPr marL="0" algn="just" defTabSz="685800" rtl="0" eaLnBrk="1" latinLnBrk="0" hangingPunct="1"/>
                      <a:r>
                        <a:rPr lang="en-US" sz="1800" b="1" i="0" u="none" strike="noStrike" kern="1200" baseline="0" dirty="0">
                          <a:solidFill>
                            <a:schemeClr val="tx2"/>
                          </a:solidFill>
                          <a:latin typeface="+mn-lt"/>
                          <a:ea typeface="+mn-ea"/>
                          <a:cs typeface="+mn-cs"/>
                        </a:rPr>
                        <a:t>6.Passive war</a:t>
                      </a:r>
                    </a:p>
                    <a:p>
                      <a:pPr algn="just"/>
                      <a:r>
                        <a:rPr lang="en-US" sz="1800" b="1" i="0" u="none" strike="noStrike" kern="1200" baseline="0" dirty="0">
                          <a:solidFill>
                            <a:schemeClr val="tx2"/>
                          </a:solidFill>
                          <a:latin typeface="+mn-lt"/>
                          <a:ea typeface="+mn-ea"/>
                          <a:cs typeface="+mn-cs"/>
                        </a:rPr>
                        <a:t>7</a:t>
                      </a:r>
                      <a:r>
                        <a:rPr lang="en-US" sz="1800" b="0" i="0" u="none" strike="noStrike" kern="1200" baseline="0" dirty="0">
                          <a:solidFill>
                            <a:schemeClr val="tx1"/>
                          </a:solidFill>
                          <a:latin typeface="+mn-lt"/>
                          <a:ea typeface="+mn-ea"/>
                          <a:cs typeface="+mn-cs"/>
                        </a:rPr>
                        <a:t>.</a:t>
                      </a:r>
                      <a:r>
                        <a:rPr lang="en-US" sz="1800" b="1" i="0" u="none" strike="noStrike" kern="1200" baseline="0" dirty="0">
                          <a:solidFill>
                            <a:schemeClr val="tx2"/>
                          </a:solidFill>
                          <a:latin typeface="+mn-lt"/>
                          <a:ea typeface="+mn-ea"/>
                          <a:cs typeface="+mn-cs"/>
                        </a:rPr>
                        <a:t>Death during childbirth </a:t>
                      </a:r>
                      <a:r>
                        <a:rPr lang="en-US" sz="1800" b="0" i="0" u="none" strike="noStrike" kern="1200" baseline="0" dirty="0">
                          <a:solidFill>
                            <a:schemeClr val="tx1"/>
                          </a:solidFill>
                          <a:latin typeface="+mn-lt"/>
                          <a:ea typeface="+mn-ea"/>
                          <a:cs typeface="+mn-cs"/>
                        </a:rPr>
                        <a:t>If the death of the female member takes place due to pregnancy complications or childbirth, the company should pay 100% of basic sum insured.</a:t>
                      </a:r>
                    </a:p>
                    <a:p>
                      <a:pPr algn="just"/>
                      <a:r>
                        <a:rPr lang="en-US" sz="1800" b="1" i="0" u="none" strike="noStrike" kern="1200" baseline="0" dirty="0">
                          <a:solidFill>
                            <a:schemeClr val="tx2"/>
                          </a:solidFill>
                          <a:latin typeface="+mn-lt"/>
                          <a:ea typeface="+mn-ea"/>
                          <a:cs typeface="+mn-cs"/>
                        </a:rPr>
                        <a:t>8.Death due to explosive materials or participating in a mine trainings. </a:t>
                      </a:r>
                      <a:r>
                        <a:rPr lang="en-US" sz="1800" b="0" i="0" u="none" strike="noStrike" kern="1200" baseline="0" dirty="0">
                          <a:solidFill>
                            <a:schemeClr val="tx1"/>
                          </a:solidFill>
                          <a:latin typeface="+mn-lt"/>
                          <a:ea typeface="+mn-ea"/>
                          <a:cs typeface="+mn-cs"/>
                        </a:rPr>
                        <a:t>The company should pay 100% of basic sum insured DDG employee who will enter known hazardous/mined areas or is involved in locating mines or in the actual defusing of explosives.</a:t>
                      </a:r>
                      <a:endParaRPr lang="en-US" sz="2000" b="0" kern="1200" baseline="0" dirty="0">
                        <a:solidFill>
                          <a:schemeClr val="tx1"/>
                        </a:solidFill>
                        <a:latin typeface="Calibri" panose="020F0502020204030204" pitchFamily="34" charset="0"/>
                        <a:ea typeface="+mn-ea"/>
                        <a:cs typeface="Calibri" panose="020F0502020204030204" pitchFamily="34" charset="0"/>
                      </a:endParaRPr>
                    </a:p>
                  </a:txBody>
                  <a:tcPr marL="68580" marR="68580" marT="34290" marB="34290">
                    <a:noFill/>
                  </a:tcPr>
                </a:tc>
                <a:extLst>
                  <a:ext uri="{0D108BD9-81ED-4DB2-BD59-A6C34878D82A}">
                    <a16:rowId xmlns:a16="http://schemas.microsoft.com/office/drawing/2014/main" val="201135446"/>
                  </a:ext>
                </a:extLst>
              </a:tr>
            </a:tbl>
          </a:graphicData>
        </a:graphic>
      </p:graphicFrame>
    </p:spTree>
    <p:extLst>
      <p:ext uri="{BB962C8B-B14F-4D97-AF65-F5344CB8AC3E}">
        <p14:creationId xmlns:p14="http://schemas.microsoft.com/office/powerpoint/2010/main" val="166632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TextBox 58"/>
          <p:cNvSpPr txBox="1"/>
          <p:nvPr/>
        </p:nvSpPr>
        <p:spPr>
          <a:xfrm>
            <a:off x="215153" y="343270"/>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Tendring Process</a:t>
            </a:r>
          </a:p>
        </p:txBody>
      </p:sp>
      <p:graphicFrame>
        <p:nvGraphicFramePr>
          <p:cNvPr id="2" name="Table 1">
            <a:extLst>
              <a:ext uri="{FF2B5EF4-FFF2-40B4-BE49-F238E27FC236}">
                <a16:creationId xmlns:a16="http://schemas.microsoft.com/office/drawing/2014/main" id="{B0BF243D-6B35-4CEC-A07A-244769E4336F}"/>
              </a:ext>
            </a:extLst>
          </p:cNvPr>
          <p:cNvGraphicFramePr>
            <a:graphicFrameLocks noGrp="1"/>
          </p:cNvGraphicFramePr>
          <p:nvPr>
            <p:extLst>
              <p:ext uri="{D42A27DB-BD31-4B8C-83A1-F6EECF244321}">
                <p14:modId xmlns:p14="http://schemas.microsoft.com/office/powerpoint/2010/main" val="2414544947"/>
              </p:ext>
            </p:extLst>
          </p:nvPr>
        </p:nvGraphicFramePr>
        <p:xfrm>
          <a:off x="363984" y="804935"/>
          <a:ext cx="8309499" cy="4792980"/>
        </p:xfrm>
        <a:graphic>
          <a:graphicData uri="http://schemas.openxmlformats.org/drawingml/2006/table">
            <a:tbl>
              <a:tblPr firstRow="1" bandRow="1">
                <a:tableStyleId>{5C22544A-7EE6-4342-B048-85BDC9FD1C3A}</a:tableStyleId>
              </a:tblPr>
              <a:tblGrid>
                <a:gridCol w="8309499">
                  <a:extLst>
                    <a:ext uri="{9D8B030D-6E8A-4147-A177-3AD203B41FA5}">
                      <a16:colId xmlns:a16="http://schemas.microsoft.com/office/drawing/2014/main" val="1646148156"/>
                    </a:ext>
                  </a:extLst>
                </a:gridCol>
              </a:tblGrid>
              <a:tr h="4338565">
                <a:tc>
                  <a:txBody>
                    <a:bodyPr/>
                    <a:lstStyle/>
                    <a:p>
                      <a:pPr lvl="1"/>
                      <a:endParaRPr lang="en-GB" sz="1400" b="1" kern="1200" dirty="0">
                        <a:solidFill>
                          <a:schemeClr val="tx1"/>
                        </a:solidFill>
                        <a:effectLst/>
                        <a:latin typeface="+mn-lt"/>
                        <a:ea typeface="+mn-ea"/>
                        <a:cs typeface="+mn-cs"/>
                      </a:endParaRPr>
                    </a:p>
                    <a:p>
                      <a:pPr lvl="1"/>
                      <a:r>
                        <a:rPr lang="en-GB" sz="2000" b="1" kern="1200" dirty="0">
                          <a:solidFill>
                            <a:schemeClr val="tx2"/>
                          </a:solidFill>
                          <a:effectLst/>
                          <a:latin typeface="+mn-lt"/>
                          <a:ea typeface="+mn-ea"/>
                          <a:cs typeface="+mn-cs"/>
                        </a:rPr>
                        <a:t>The following processes will be applied to this Tender:</a:t>
                      </a:r>
                    </a:p>
                    <a:p>
                      <a:pPr marL="628650" lvl="1" indent="-285750">
                        <a:buFont typeface="Wingdings" panose="05000000000000000000" pitchFamily="2" charset="2"/>
                        <a:buChar char="q"/>
                      </a:pPr>
                      <a:endParaRPr lang="en-US" sz="1800" b="1" kern="1200" dirty="0">
                        <a:solidFill>
                          <a:schemeClr val="tx1"/>
                        </a:solidFill>
                        <a:effectLst/>
                        <a:latin typeface="+mn-lt"/>
                        <a:ea typeface="+mn-ea"/>
                        <a:cs typeface="+mn-cs"/>
                      </a:endParaRPr>
                    </a:p>
                    <a:p>
                      <a:pPr marL="971550" lvl="2" indent="-285750">
                        <a:buFont typeface="Wingdings" panose="05000000000000000000" pitchFamily="2" charset="2"/>
                        <a:buChar char="q"/>
                      </a:pPr>
                      <a:r>
                        <a:rPr lang="en-GB" sz="1800" b="1" kern="1200" dirty="0">
                          <a:solidFill>
                            <a:schemeClr val="tx1"/>
                          </a:solidFill>
                          <a:effectLst/>
                          <a:latin typeface="+mn-lt"/>
                          <a:ea typeface="+mn-ea"/>
                          <a:cs typeface="+mn-cs"/>
                        </a:rPr>
                        <a:t>Tender Period (where the bidding period)</a:t>
                      </a:r>
                      <a:endParaRPr lang="en-US" sz="1800" b="1" kern="1200" dirty="0">
                        <a:solidFill>
                          <a:schemeClr val="tx1"/>
                        </a:solidFill>
                        <a:effectLst/>
                        <a:latin typeface="+mn-lt"/>
                        <a:ea typeface="+mn-ea"/>
                        <a:cs typeface="+mn-cs"/>
                      </a:endParaRPr>
                    </a:p>
                    <a:p>
                      <a:pPr marL="971550" lvl="2" indent="-285750">
                        <a:buFont typeface="Wingdings" panose="05000000000000000000" pitchFamily="2" charset="2"/>
                        <a:buChar char="q"/>
                      </a:pPr>
                      <a:r>
                        <a:rPr lang="en-GB" sz="1800" b="1" kern="1200" dirty="0">
                          <a:solidFill>
                            <a:schemeClr val="tx1"/>
                          </a:solidFill>
                          <a:effectLst/>
                          <a:latin typeface="+mn-lt"/>
                          <a:ea typeface="+mn-ea"/>
                          <a:cs typeface="+mn-cs"/>
                        </a:rPr>
                        <a:t>Tender Closing (the deadline to bid and not accepting any bid after it)</a:t>
                      </a:r>
                      <a:endParaRPr lang="en-US" sz="1800" b="1" kern="1200" dirty="0">
                        <a:solidFill>
                          <a:schemeClr val="tx1"/>
                        </a:solidFill>
                        <a:effectLst/>
                        <a:latin typeface="+mn-lt"/>
                        <a:ea typeface="+mn-ea"/>
                        <a:cs typeface="+mn-cs"/>
                      </a:endParaRPr>
                    </a:p>
                    <a:p>
                      <a:pPr marL="971550" lvl="2" indent="-285750">
                        <a:buFont typeface="Wingdings" panose="05000000000000000000" pitchFamily="2" charset="2"/>
                        <a:buChar char="q"/>
                      </a:pPr>
                      <a:r>
                        <a:rPr lang="en-GB" sz="1800" b="1" kern="1200" dirty="0">
                          <a:solidFill>
                            <a:schemeClr val="tx1"/>
                          </a:solidFill>
                          <a:effectLst/>
                          <a:latin typeface="+mn-lt"/>
                          <a:ea typeface="+mn-ea"/>
                          <a:cs typeface="+mn-cs"/>
                        </a:rPr>
                        <a:t>Tender Opening (Due to </a:t>
                      </a:r>
                      <a:r>
                        <a:rPr lang="en-GB" sz="1800" b="1" kern="1200" dirty="0" err="1">
                          <a:solidFill>
                            <a:schemeClr val="tx1"/>
                          </a:solidFill>
                          <a:effectLst/>
                          <a:latin typeface="+mn-lt"/>
                          <a:ea typeface="+mn-ea"/>
                          <a:cs typeface="+mn-cs"/>
                        </a:rPr>
                        <a:t>Covid</a:t>
                      </a:r>
                      <a:r>
                        <a:rPr lang="en-GB" sz="1800" b="1" kern="1200" dirty="0">
                          <a:solidFill>
                            <a:schemeClr val="tx1"/>
                          </a:solidFill>
                          <a:effectLst/>
                          <a:latin typeface="+mn-lt"/>
                          <a:ea typeface="+mn-ea"/>
                          <a:cs typeface="+mn-cs"/>
                        </a:rPr>
                        <a:t> 19 ,the Opening won’t be in Public and will be recorded and Bidders will have the right to come to the office and watch the video of the bid opening)</a:t>
                      </a:r>
                      <a:endParaRPr lang="en-US" sz="1800" b="1" kern="1200" dirty="0">
                        <a:solidFill>
                          <a:schemeClr val="tx1"/>
                        </a:solidFill>
                        <a:effectLst/>
                        <a:latin typeface="+mn-lt"/>
                        <a:ea typeface="+mn-ea"/>
                        <a:cs typeface="+mn-cs"/>
                      </a:endParaRPr>
                    </a:p>
                    <a:p>
                      <a:pPr marL="971550" lvl="2" indent="-285750">
                        <a:buFont typeface="Wingdings" panose="05000000000000000000" pitchFamily="2" charset="2"/>
                        <a:buChar char="q"/>
                      </a:pPr>
                      <a:r>
                        <a:rPr lang="en-GB" sz="1800" b="1" kern="1200" dirty="0">
                          <a:solidFill>
                            <a:schemeClr val="tx1"/>
                          </a:solidFill>
                          <a:effectLst/>
                          <a:latin typeface="+mn-lt"/>
                          <a:ea typeface="+mn-ea"/>
                          <a:cs typeface="+mn-cs"/>
                        </a:rPr>
                        <a:t>Administrative Evaluation (Details in specific Section)</a:t>
                      </a:r>
                      <a:endParaRPr lang="en-US" sz="1800" b="1" kern="1200" dirty="0">
                        <a:solidFill>
                          <a:schemeClr val="tx1"/>
                        </a:solidFill>
                        <a:effectLst/>
                        <a:latin typeface="+mn-lt"/>
                        <a:ea typeface="+mn-ea"/>
                        <a:cs typeface="+mn-cs"/>
                      </a:endParaRPr>
                    </a:p>
                    <a:p>
                      <a:pPr marL="971550" lvl="2" indent="-285750">
                        <a:buFont typeface="Wingdings" panose="05000000000000000000" pitchFamily="2" charset="2"/>
                        <a:buChar char="q"/>
                      </a:pPr>
                      <a:r>
                        <a:rPr lang="en-GB" sz="1800" b="1" kern="1200" dirty="0">
                          <a:solidFill>
                            <a:schemeClr val="tx1"/>
                          </a:solidFill>
                          <a:effectLst/>
                          <a:latin typeface="+mn-lt"/>
                          <a:ea typeface="+mn-ea"/>
                          <a:cs typeface="+mn-cs"/>
                        </a:rPr>
                        <a:t>Technical Evaluation  (Details in specific Section)</a:t>
                      </a:r>
                      <a:endParaRPr lang="en-US" sz="1800" b="1" kern="1200" dirty="0">
                        <a:solidFill>
                          <a:schemeClr val="tx1"/>
                        </a:solidFill>
                        <a:effectLst/>
                        <a:latin typeface="+mn-lt"/>
                        <a:ea typeface="+mn-ea"/>
                        <a:cs typeface="+mn-cs"/>
                      </a:endParaRPr>
                    </a:p>
                    <a:p>
                      <a:pPr marL="971550" marR="0" lvl="2"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800" b="1" kern="1200" dirty="0">
                          <a:solidFill>
                            <a:schemeClr val="tx1"/>
                          </a:solidFill>
                          <a:effectLst/>
                          <a:latin typeface="+mn-lt"/>
                          <a:ea typeface="+mn-ea"/>
                          <a:cs typeface="+mn-cs"/>
                        </a:rPr>
                        <a:t>Financial Evaluation (Details in specific Section)</a:t>
                      </a:r>
                      <a:endParaRPr lang="en-US" sz="1800" b="1" kern="1200" dirty="0">
                        <a:solidFill>
                          <a:schemeClr val="tx1"/>
                        </a:solidFill>
                        <a:effectLst/>
                        <a:latin typeface="+mn-lt"/>
                        <a:ea typeface="+mn-ea"/>
                        <a:cs typeface="+mn-cs"/>
                      </a:endParaRPr>
                    </a:p>
                    <a:p>
                      <a:pPr marL="971550" lvl="2" indent="-285750">
                        <a:buFont typeface="Wingdings" panose="05000000000000000000" pitchFamily="2" charset="2"/>
                        <a:buChar char="q"/>
                      </a:pPr>
                      <a:r>
                        <a:rPr lang="en-GB" sz="1800" b="1" kern="1200" dirty="0">
                          <a:solidFill>
                            <a:schemeClr val="tx1"/>
                          </a:solidFill>
                          <a:effectLst/>
                          <a:latin typeface="+mn-lt"/>
                          <a:ea typeface="+mn-ea"/>
                          <a:cs typeface="+mn-cs"/>
                        </a:rPr>
                        <a:t>Contract Award (Selection of the lowest acceptable bidder)</a:t>
                      </a:r>
                      <a:endParaRPr lang="en-US" sz="1800" b="1" kern="1200" dirty="0">
                        <a:solidFill>
                          <a:schemeClr val="tx1"/>
                        </a:solidFill>
                        <a:effectLst/>
                        <a:latin typeface="+mn-lt"/>
                        <a:ea typeface="+mn-ea"/>
                        <a:cs typeface="+mn-cs"/>
                      </a:endParaRPr>
                    </a:p>
                    <a:p>
                      <a:pPr marL="971550" lvl="2" indent="-285750">
                        <a:buFont typeface="Wingdings" panose="05000000000000000000" pitchFamily="2" charset="2"/>
                        <a:buChar char="q"/>
                      </a:pPr>
                      <a:r>
                        <a:rPr lang="en-GB" sz="1800" b="1" kern="1200" dirty="0">
                          <a:solidFill>
                            <a:schemeClr val="tx1"/>
                          </a:solidFill>
                          <a:effectLst/>
                          <a:latin typeface="+mn-lt"/>
                          <a:ea typeface="+mn-ea"/>
                          <a:cs typeface="+mn-cs"/>
                        </a:rPr>
                        <a:t>Notification of Contract Award (Notifying the winner bidder and regrets for the non-successful bidders</a:t>
                      </a:r>
                      <a:r>
                        <a:rPr lang="en-GB" sz="1400" b="1" kern="1200" dirty="0">
                          <a:solidFill>
                            <a:schemeClr val="tx1"/>
                          </a:solidFill>
                          <a:effectLst/>
                          <a:latin typeface="+mn-lt"/>
                          <a:ea typeface="+mn-ea"/>
                          <a:cs typeface="+mn-cs"/>
                        </a:rPr>
                        <a:t>)</a:t>
                      </a:r>
                      <a:endParaRPr lang="en-US" sz="1400" b="1" kern="1200" dirty="0">
                        <a:solidFill>
                          <a:schemeClr val="tx1"/>
                        </a:solidFill>
                        <a:effectLst/>
                        <a:latin typeface="+mn-lt"/>
                        <a:ea typeface="+mn-ea"/>
                        <a:cs typeface="+mn-cs"/>
                      </a:endParaRPr>
                    </a:p>
                    <a:p>
                      <a:pPr marL="914400" lvl="1" indent="-457200" algn="just">
                        <a:buFont typeface="+mj-lt"/>
                        <a:buAutoNum type="arabicPeriod"/>
                      </a:pPr>
                      <a:endParaRPr lang="en-US" sz="1500" b="0" kern="1200" baseline="0" dirty="0">
                        <a:solidFill>
                          <a:schemeClr val="tx1"/>
                        </a:solidFill>
                        <a:latin typeface="Calibri" panose="020F0502020204030204" pitchFamily="34" charset="0"/>
                        <a:ea typeface="+mn-ea"/>
                        <a:cs typeface="Calibri" panose="020F0502020204030204" pitchFamily="34" charset="0"/>
                      </a:endParaRPr>
                    </a:p>
                    <a:p>
                      <a:pPr marL="914400" lvl="1" indent="-457200" algn="just">
                        <a:buFont typeface="+mj-lt"/>
                        <a:buAutoNum type="arabicPeriod"/>
                      </a:pPr>
                      <a:endParaRPr lang="en-US" sz="1500" b="0" kern="1200" baseline="0" dirty="0">
                        <a:solidFill>
                          <a:schemeClr val="tx1"/>
                        </a:solidFill>
                        <a:latin typeface="Calibri" panose="020F0502020204030204" pitchFamily="34" charset="0"/>
                        <a:ea typeface="+mn-ea"/>
                        <a:cs typeface="Calibri" panose="020F0502020204030204" pitchFamily="34" charset="0"/>
                      </a:endParaRPr>
                    </a:p>
                    <a:p>
                      <a:pPr marL="914400" lvl="1" indent="-457200" algn="just">
                        <a:buFont typeface="+mj-lt"/>
                        <a:buAutoNum type="arabicPeriod"/>
                      </a:pPr>
                      <a:endParaRPr lang="en-US" sz="1500" b="0" kern="1200" baseline="0" dirty="0">
                        <a:solidFill>
                          <a:schemeClr val="tx1"/>
                        </a:solidFill>
                        <a:latin typeface="Calibri" panose="020F0502020204030204" pitchFamily="34" charset="0"/>
                        <a:ea typeface="+mn-ea"/>
                        <a:cs typeface="Calibri" panose="020F0502020204030204" pitchFamily="34" charset="0"/>
                      </a:endParaRPr>
                    </a:p>
                    <a:p>
                      <a:pPr marL="914400" lvl="1" indent="-457200" algn="just">
                        <a:buFont typeface="+mj-lt"/>
                        <a:buAutoNum type="arabicPeriod"/>
                      </a:pPr>
                      <a:endParaRPr lang="en-US" sz="1500" b="0" kern="1200" baseline="0" dirty="0">
                        <a:solidFill>
                          <a:schemeClr val="tx1"/>
                        </a:solidFill>
                        <a:latin typeface="Calibri" panose="020F0502020204030204" pitchFamily="34" charset="0"/>
                        <a:ea typeface="+mn-ea"/>
                        <a:cs typeface="Calibri" panose="020F0502020204030204" pitchFamily="34" charset="0"/>
                      </a:endParaRPr>
                    </a:p>
                  </a:txBody>
                  <a:tcPr marL="68580" marR="68580" marT="34290" marB="34290">
                    <a:noFill/>
                  </a:tcPr>
                </a:tc>
                <a:extLst>
                  <a:ext uri="{0D108BD9-81ED-4DB2-BD59-A6C34878D82A}">
                    <a16:rowId xmlns:a16="http://schemas.microsoft.com/office/drawing/2014/main" val="201135446"/>
                  </a:ext>
                </a:extLst>
              </a:tr>
            </a:tbl>
          </a:graphicData>
        </a:graphic>
      </p:graphicFrame>
    </p:spTree>
    <p:extLst>
      <p:ext uri="{BB962C8B-B14F-4D97-AF65-F5344CB8AC3E}">
        <p14:creationId xmlns:p14="http://schemas.microsoft.com/office/powerpoint/2010/main" val="255307126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ctrTitle"/>
          </p:nvPr>
        </p:nvSpPr>
        <p:spPr>
          <a:xfrm>
            <a:off x="1384909" y="3143251"/>
            <a:ext cx="6286500" cy="1236137"/>
          </a:xfrm>
        </p:spPr>
        <p:txBody>
          <a:bodyPr/>
          <a:lstStyle/>
          <a:p>
            <a:br>
              <a:rPr lang="en-US" altLang="da-DK" sz="2100" dirty="0"/>
            </a:br>
            <a:br>
              <a:rPr lang="en-GB" altLang="da-DK" sz="2100" dirty="0"/>
            </a:br>
            <a:br>
              <a:rPr lang="en-GB" altLang="da-DK" sz="2100" dirty="0"/>
            </a:br>
            <a:endParaRPr lang="en-GB" altLang="da-DK" sz="1500" dirty="0"/>
          </a:p>
        </p:txBody>
      </p:sp>
      <p:sp>
        <p:nvSpPr>
          <p:cNvPr id="14" name="Rectangle 13">
            <a:extLst>
              <a:ext uri="{FF2B5EF4-FFF2-40B4-BE49-F238E27FC236}">
                <a16:creationId xmlns:a16="http://schemas.microsoft.com/office/drawing/2014/main" id="{FA7B6B1C-A19D-4359-893D-7BD80CC483B8}"/>
              </a:ext>
            </a:extLst>
          </p:cNvPr>
          <p:cNvSpPr/>
          <p:nvPr/>
        </p:nvSpPr>
        <p:spPr>
          <a:xfrm>
            <a:off x="303904" y="49880"/>
            <a:ext cx="6858000" cy="754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2">
            <a:extLst>
              <a:ext uri="{FF2B5EF4-FFF2-40B4-BE49-F238E27FC236}">
                <a16:creationId xmlns:a16="http://schemas.microsoft.com/office/drawing/2014/main" id="{1ED78EE9-25B4-46B7-BF8C-A4541BDC0BBB}"/>
              </a:ext>
            </a:extLst>
          </p:cNvPr>
          <p:cNvSpPr txBox="1">
            <a:spLocks noChangeArrowheads="1"/>
          </p:cNvSpPr>
          <p:nvPr/>
        </p:nvSpPr>
        <p:spPr bwMode="auto">
          <a:xfrm>
            <a:off x="494852" y="3486152"/>
            <a:ext cx="7364657" cy="89323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3200">
                <a:solidFill>
                  <a:schemeClr val="accent1"/>
                </a:solidFill>
                <a:latin typeface="Arial" charset="0"/>
              </a:defRPr>
            </a:lvl2pPr>
            <a:lvl3pPr algn="l" rtl="0" eaLnBrk="1" fontAlgn="base" hangingPunct="1">
              <a:spcBef>
                <a:spcPct val="0"/>
              </a:spcBef>
              <a:spcAft>
                <a:spcPct val="0"/>
              </a:spcAft>
              <a:defRPr sz="3200">
                <a:solidFill>
                  <a:schemeClr val="accent1"/>
                </a:solidFill>
                <a:latin typeface="Arial" charset="0"/>
              </a:defRPr>
            </a:lvl3pPr>
            <a:lvl4pPr algn="l" rtl="0" eaLnBrk="1" fontAlgn="base" hangingPunct="1">
              <a:spcBef>
                <a:spcPct val="0"/>
              </a:spcBef>
              <a:spcAft>
                <a:spcPct val="0"/>
              </a:spcAft>
              <a:defRPr sz="3200">
                <a:solidFill>
                  <a:schemeClr val="accent1"/>
                </a:solidFill>
                <a:latin typeface="Arial" charset="0"/>
              </a:defRPr>
            </a:lvl4pPr>
            <a:lvl5pPr algn="l" rtl="0" eaLnBrk="1" fontAlgn="base" hangingPunct="1">
              <a:spcBef>
                <a:spcPct val="0"/>
              </a:spcBef>
              <a:spcAft>
                <a:spcPct val="0"/>
              </a:spcAft>
              <a:defRPr sz="3200">
                <a:solidFill>
                  <a:schemeClr val="accent1"/>
                </a:solidFill>
                <a:latin typeface="Arial" charset="0"/>
              </a:defRPr>
            </a:lvl5pPr>
            <a:lvl6pPr marL="457200" algn="l" rtl="0" eaLnBrk="1" fontAlgn="base" hangingPunct="1">
              <a:spcBef>
                <a:spcPct val="0"/>
              </a:spcBef>
              <a:spcAft>
                <a:spcPct val="0"/>
              </a:spcAft>
              <a:defRPr sz="3200">
                <a:solidFill>
                  <a:schemeClr val="accent1"/>
                </a:solidFill>
                <a:latin typeface="Arial" charset="0"/>
              </a:defRPr>
            </a:lvl6pPr>
            <a:lvl7pPr marL="914400" algn="l" rtl="0" eaLnBrk="1" fontAlgn="base" hangingPunct="1">
              <a:spcBef>
                <a:spcPct val="0"/>
              </a:spcBef>
              <a:spcAft>
                <a:spcPct val="0"/>
              </a:spcAft>
              <a:defRPr sz="3200">
                <a:solidFill>
                  <a:schemeClr val="accent1"/>
                </a:solidFill>
                <a:latin typeface="Arial" charset="0"/>
              </a:defRPr>
            </a:lvl7pPr>
            <a:lvl8pPr marL="1371600" algn="l" rtl="0" eaLnBrk="1" fontAlgn="base" hangingPunct="1">
              <a:spcBef>
                <a:spcPct val="0"/>
              </a:spcBef>
              <a:spcAft>
                <a:spcPct val="0"/>
              </a:spcAft>
              <a:defRPr sz="3200">
                <a:solidFill>
                  <a:schemeClr val="accent1"/>
                </a:solidFill>
                <a:latin typeface="Arial" charset="0"/>
              </a:defRPr>
            </a:lvl8pPr>
            <a:lvl9pPr marL="1828800" algn="l" rtl="0" eaLnBrk="1" fontAlgn="base" hangingPunct="1">
              <a:spcBef>
                <a:spcPct val="0"/>
              </a:spcBef>
              <a:spcAft>
                <a:spcPct val="0"/>
              </a:spcAft>
              <a:defRPr sz="3200">
                <a:solidFill>
                  <a:schemeClr val="accent1"/>
                </a:solidFill>
                <a:latin typeface="Arial" charset="0"/>
              </a:defRPr>
            </a:lvl9pPr>
          </a:lstStyle>
          <a:p>
            <a:pPr lvl="0" algn="just"/>
            <a:r>
              <a:rPr lang="en-US" sz="3200" dirty="0">
                <a:latin typeface="Calibri" panose="020F0502020204030204" pitchFamily="34" charset="0"/>
                <a:cs typeface="Calibri" panose="020F0502020204030204" pitchFamily="34" charset="0"/>
              </a:rPr>
              <a:t>Explanation of Technical Annexes</a:t>
            </a:r>
          </a:p>
          <a:p>
            <a:pPr lvl="0" algn="just"/>
            <a:endParaRPr lang="en-US" sz="3200" dirty="0">
              <a:latin typeface="Calibri" panose="020F0502020204030204" pitchFamily="34" charset="0"/>
              <a:cs typeface="Calibri" panose="020F0502020204030204" pitchFamily="34" charset="0"/>
            </a:endParaRPr>
          </a:p>
          <a:p>
            <a:endParaRPr lang="en-GB" altLang="da-DK" sz="2800" kern="0" dirty="0">
              <a:latin typeface="Calibri" panose="020F0502020204030204" pitchFamily="34" charset="0"/>
              <a:cs typeface="Calibri" panose="020F0502020204030204" pitchFamily="34" charset="0"/>
            </a:endParaRPr>
          </a:p>
        </p:txBody>
      </p:sp>
      <p:pic>
        <p:nvPicPr>
          <p:cNvPr id="13" name="Picture 12" descr="A drawing of a face&#10;&#10;Description automatically generated">
            <a:extLst>
              <a:ext uri="{FF2B5EF4-FFF2-40B4-BE49-F238E27FC236}">
                <a16:creationId xmlns:a16="http://schemas.microsoft.com/office/drawing/2014/main" id="{8654C206-4DFC-4B38-BC2A-8CB5631F0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904" y="173452"/>
            <a:ext cx="1186841" cy="590660"/>
          </a:xfrm>
          <a:prstGeom prst="rect">
            <a:avLst/>
          </a:prstGeom>
        </p:spPr>
      </p:pic>
    </p:spTree>
    <p:extLst>
      <p:ext uri="{BB962C8B-B14F-4D97-AF65-F5344CB8AC3E}">
        <p14:creationId xmlns:p14="http://schemas.microsoft.com/office/powerpoint/2010/main" val="3115380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96820" y="287272"/>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RFP Annexes</a:t>
            </a:r>
          </a:p>
        </p:txBody>
      </p:sp>
      <p:graphicFrame>
        <p:nvGraphicFramePr>
          <p:cNvPr id="2" name="Table 1">
            <a:extLst>
              <a:ext uri="{FF2B5EF4-FFF2-40B4-BE49-F238E27FC236}">
                <a16:creationId xmlns:a16="http://schemas.microsoft.com/office/drawing/2014/main" id="{B0BF243D-6B35-4CEC-A07A-244769E4336F}"/>
              </a:ext>
            </a:extLst>
          </p:cNvPr>
          <p:cNvGraphicFramePr>
            <a:graphicFrameLocks noGrp="1"/>
          </p:cNvGraphicFramePr>
          <p:nvPr>
            <p:extLst>
              <p:ext uri="{D42A27DB-BD31-4B8C-83A1-F6EECF244321}">
                <p14:modId xmlns:p14="http://schemas.microsoft.com/office/powerpoint/2010/main" val="3468527812"/>
              </p:ext>
            </p:extLst>
          </p:nvPr>
        </p:nvGraphicFramePr>
        <p:xfrm>
          <a:off x="96820" y="748937"/>
          <a:ext cx="8832028" cy="5331330"/>
        </p:xfrm>
        <a:graphic>
          <a:graphicData uri="http://schemas.openxmlformats.org/drawingml/2006/table">
            <a:tbl>
              <a:tblPr firstRow="1" bandRow="1">
                <a:tableStyleId>{5C22544A-7EE6-4342-B048-85BDC9FD1C3A}</a:tableStyleId>
              </a:tblPr>
              <a:tblGrid>
                <a:gridCol w="8832028">
                  <a:extLst>
                    <a:ext uri="{9D8B030D-6E8A-4147-A177-3AD203B41FA5}">
                      <a16:colId xmlns:a16="http://schemas.microsoft.com/office/drawing/2014/main" val="1646148156"/>
                    </a:ext>
                  </a:extLst>
                </a:gridCol>
              </a:tblGrid>
              <a:tr h="1813091">
                <a:tc>
                  <a:txBody>
                    <a:bodyPr/>
                    <a:lstStyle/>
                    <a:p>
                      <a:pPr lvl="0"/>
                      <a:r>
                        <a:rPr lang="en-US" sz="1800" b="1" kern="1200" dirty="0">
                          <a:solidFill>
                            <a:schemeClr val="tx2"/>
                          </a:solidFill>
                          <a:effectLst/>
                          <a:latin typeface="+mn-lt"/>
                          <a:ea typeface="+mn-ea"/>
                          <a:cs typeface="+mn-cs"/>
                        </a:rPr>
                        <a:t>This RFP document contains the following:</a:t>
                      </a:r>
                    </a:p>
                    <a:p>
                      <a:pPr marL="342900" lvl="0" indent="-342900">
                        <a:buFont typeface="+mj-lt"/>
                        <a:buAutoNum type="arabicPeriod"/>
                      </a:pPr>
                      <a:r>
                        <a:rPr lang="en-US" sz="1800" b="1" kern="1200" dirty="0">
                          <a:solidFill>
                            <a:schemeClr val="tx1"/>
                          </a:solidFill>
                          <a:effectLst/>
                          <a:latin typeface="+mn-lt"/>
                          <a:ea typeface="+mn-ea"/>
                          <a:cs typeface="+mn-cs"/>
                        </a:rPr>
                        <a:t>This covering Letter.</a:t>
                      </a:r>
                    </a:p>
                    <a:p>
                      <a:pPr marL="342900" lvl="0" indent="-342900">
                        <a:buFont typeface="+mj-lt"/>
                        <a:buAutoNum type="arabicPeriod"/>
                      </a:pPr>
                      <a:r>
                        <a:rPr lang="en-US" sz="1800" b="1" kern="1200" dirty="0">
                          <a:solidFill>
                            <a:schemeClr val="tx1"/>
                          </a:solidFill>
                          <a:effectLst/>
                          <a:latin typeface="+mn-lt"/>
                          <a:ea typeface="+mn-ea"/>
                          <a:cs typeface="+mn-cs"/>
                        </a:rPr>
                        <a:t>Annex A1,A2: DRC Bid Form (Technical bid &amp; Financial bid) .    </a:t>
                      </a:r>
                    </a:p>
                    <a:p>
                      <a:pPr marL="342900" lvl="0" indent="-342900">
                        <a:buFont typeface="+mj-lt"/>
                        <a:buAutoNum type="arabicPeriod"/>
                      </a:pPr>
                      <a:r>
                        <a:rPr lang="en-US" sz="1800" b="1" kern="1200" dirty="0">
                          <a:solidFill>
                            <a:schemeClr val="tx1"/>
                          </a:solidFill>
                          <a:effectLst/>
                          <a:latin typeface="+mn-lt"/>
                          <a:ea typeface="+mn-ea"/>
                          <a:cs typeface="+mn-cs"/>
                        </a:rPr>
                        <a:t>Annex B: Tender and Contract Award Acknowledgment Certificate.</a:t>
                      </a:r>
                    </a:p>
                    <a:p>
                      <a:pPr marL="342900" lvl="0" indent="-342900">
                        <a:buFont typeface="+mj-lt"/>
                        <a:buAutoNum type="arabicPeriod"/>
                      </a:pPr>
                      <a:r>
                        <a:rPr lang="en-US" sz="1800" b="1" kern="1200" dirty="0">
                          <a:solidFill>
                            <a:schemeClr val="tx1"/>
                          </a:solidFill>
                          <a:effectLst/>
                          <a:latin typeface="+mn-lt"/>
                          <a:ea typeface="+mn-ea"/>
                          <a:cs typeface="+mn-cs"/>
                        </a:rPr>
                        <a:t>Annex C: DRC General Conditions of Contract.</a:t>
                      </a:r>
                    </a:p>
                    <a:p>
                      <a:pPr marL="342900" lvl="0" indent="-342900">
                        <a:buFont typeface="+mj-lt"/>
                        <a:buAutoNum type="arabicPeriod"/>
                      </a:pPr>
                      <a:r>
                        <a:rPr lang="en-US" sz="1800" b="1" kern="1200" dirty="0">
                          <a:solidFill>
                            <a:schemeClr val="tx1"/>
                          </a:solidFill>
                          <a:effectLst/>
                          <a:latin typeface="+mn-lt"/>
                          <a:ea typeface="+mn-ea"/>
                          <a:cs typeface="+mn-cs"/>
                        </a:rPr>
                        <a:t>Annex D: DRC Supplier Code of Conduct.</a:t>
                      </a:r>
                    </a:p>
                    <a:p>
                      <a:pPr marL="342900" lvl="0" indent="-342900">
                        <a:buFont typeface="+mj-lt"/>
                        <a:buAutoNum type="arabicPeriod"/>
                      </a:pPr>
                      <a:r>
                        <a:rPr lang="en-US" sz="1800" b="1" kern="1200" dirty="0">
                          <a:solidFill>
                            <a:schemeClr val="tx1"/>
                          </a:solidFill>
                          <a:effectLst/>
                          <a:latin typeface="+mn-lt"/>
                          <a:ea typeface="+mn-ea"/>
                          <a:cs typeface="+mn-cs"/>
                        </a:rPr>
                        <a:t>Annex E: Supplier Profile and Registration.</a:t>
                      </a:r>
                    </a:p>
                    <a:p>
                      <a:pPr marL="342900" lvl="0" indent="-342900">
                        <a:buFont typeface="+mj-lt"/>
                        <a:buAutoNum type="arabicPeriod"/>
                      </a:pPr>
                      <a:r>
                        <a:rPr lang="en-US" sz="1800" b="1" kern="1200" dirty="0">
                          <a:solidFill>
                            <a:schemeClr val="tx1"/>
                          </a:solidFill>
                          <a:effectLst/>
                          <a:latin typeface="+mn-lt"/>
                          <a:ea typeface="+mn-ea"/>
                          <a:cs typeface="+mn-cs"/>
                        </a:rPr>
                        <a:t>Annex F: Statement of Works/ Term of Reference-TOR.</a:t>
                      </a:r>
                    </a:p>
                    <a:p>
                      <a:pPr marL="342900" lvl="0" indent="-342900">
                        <a:buFont typeface="+mj-lt"/>
                        <a:buAutoNum type="arabicPeriod"/>
                      </a:pPr>
                      <a:r>
                        <a:rPr lang="en-US" sz="1800" b="1" kern="1200" dirty="0">
                          <a:solidFill>
                            <a:schemeClr val="tx1"/>
                          </a:solidFill>
                          <a:effectLst/>
                          <a:latin typeface="+mn-lt"/>
                          <a:ea typeface="+mn-ea"/>
                          <a:cs typeface="+mn-cs"/>
                        </a:rPr>
                        <a:t>Annex G: Reference List.</a:t>
                      </a:r>
                    </a:p>
                    <a:p>
                      <a:pPr marL="342900" lvl="0" indent="-342900">
                        <a:buFont typeface="+mj-lt"/>
                        <a:buAutoNum type="arabicPeriod"/>
                      </a:pPr>
                      <a:r>
                        <a:rPr lang="en-US" sz="1800" b="1" kern="1200" dirty="0">
                          <a:solidFill>
                            <a:schemeClr val="tx1"/>
                          </a:solidFill>
                          <a:effectLst/>
                          <a:latin typeface="+mn-lt"/>
                          <a:ea typeface="+mn-ea"/>
                          <a:cs typeface="+mn-cs"/>
                        </a:rPr>
                        <a:t>Annex H: Standard Purchase Agreement template of DRC Framework. Agreement and service contract Just an example to clarify to bidders the type of agreement to be signed with the awarded bidder and not to be submitted with your bid. </a:t>
                      </a:r>
                    </a:p>
                    <a:p>
                      <a:endParaRPr lang="en-US" sz="1200" b="1" kern="1200" baseline="0" dirty="0">
                        <a:solidFill>
                          <a:schemeClr val="tx1"/>
                        </a:solidFill>
                        <a:latin typeface="Calibri" panose="020F0502020204030204" pitchFamily="34" charset="0"/>
                        <a:ea typeface="+mn-ea"/>
                        <a:cs typeface="Calibri" panose="020F0502020204030204" pitchFamily="34" charset="0"/>
                      </a:endParaRPr>
                    </a:p>
                  </a:txBody>
                  <a:tcPr marL="68580" marR="68580" marT="34290" marB="34290">
                    <a:noFill/>
                  </a:tcPr>
                </a:tc>
                <a:extLst>
                  <a:ext uri="{0D108BD9-81ED-4DB2-BD59-A6C34878D82A}">
                    <a16:rowId xmlns:a16="http://schemas.microsoft.com/office/drawing/2014/main" val="201135446"/>
                  </a:ext>
                </a:extLst>
              </a:tr>
              <a:tr h="1788030">
                <a:tc>
                  <a:txBody>
                    <a:bodyPr/>
                    <a:lstStyle/>
                    <a:p>
                      <a:endParaRPr lang="en-US" sz="1200" b="1" kern="1200" baseline="0" dirty="0">
                        <a:solidFill>
                          <a:schemeClr val="tx1"/>
                        </a:solidFill>
                        <a:latin typeface="Calibri" panose="020F0502020204030204" pitchFamily="34" charset="0"/>
                        <a:ea typeface="+mn-ea"/>
                        <a:cs typeface="Calibri" panose="020F0502020204030204" pitchFamily="34" charset="0"/>
                      </a:endParaRPr>
                    </a:p>
                  </a:txBody>
                  <a:tcPr marL="68580" marR="68580" marT="34290" marB="34290">
                    <a:noFill/>
                  </a:tcPr>
                </a:tc>
                <a:extLst>
                  <a:ext uri="{0D108BD9-81ED-4DB2-BD59-A6C34878D82A}">
                    <a16:rowId xmlns:a16="http://schemas.microsoft.com/office/drawing/2014/main" val="2168747109"/>
                  </a:ext>
                </a:extLst>
              </a:tr>
            </a:tbl>
          </a:graphicData>
        </a:graphic>
      </p:graphicFrame>
    </p:spTree>
    <p:extLst>
      <p:ext uri="{BB962C8B-B14F-4D97-AF65-F5344CB8AC3E}">
        <p14:creationId xmlns:p14="http://schemas.microsoft.com/office/powerpoint/2010/main" val="69435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215153" y="213360"/>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Administrative Evaluation</a:t>
            </a:r>
          </a:p>
        </p:txBody>
      </p:sp>
      <p:graphicFrame>
        <p:nvGraphicFramePr>
          <p:cNvPr id="2" name="Table 1">
            <a:extLst>
              <a:ext uri="{FF2B5EF4-FFF2-40B4-BE49-F238E27FC236}">
                <a16:creationId xmlns:a16="http://schemas.microsoft.com/office/drawing/2014/main" id="{B0BF243D-6B35-4CEC-A07A-244769E4336F}"/>
              </a:ext>
            </a:extLst>
          </p:cNvPr>
          <p:cNvGraphicFramePr>
            <a:graphicFrameLocks noGrp="1"/>
          </p:cNvGraphicFramePr>
          <p:nvPr>
            <p:extLst>
              <p:ext uri="{D42A27DB-BD31-4B8C-83A1-F6EECF244321}">
                <p14:modId xmlns:p14="http://schemas.microsoft.com/office/powerpoint/2010/main" val="2613904881"/>
              </p:ext>
            </p:extLst>
          </p:nvPr>
        </p:nvGraphicFramePr>
        <p:xfrm>
          <a:off x="284085" y="581415"/>
          <a:ext cx="8566952" cy="4762500"/>
        </p:xfrm>
        <a:graphic>
          <a:graphicData uri="http://schemas.openxmlformats.org/drawingml/2006/table">
            <a:tbl>
              <a:tblPr firstRow="1" bandRow="1">
                <a:tableStyleId>{5C22544A-7EE6-4342-B048-85BDC9FD1C3A}</a:tableStyleId>
              </a:tblPr>
              <a:tblGrid>
                <a:gridCol w="8566952">
                  <a:extLst>
                    <a:ext uri="{9D8B030D-6E8A-4147-A177-3AD203B41FA5}">
                      <a16:colId xmlns:a16="http://schemas.microsoft.com/office/drawing/2014/main" val="1646148156"/>
                    </a:ext>
                  </a:extLst>
                </a:gridCol>
              </a:tblGrid>
              <a:tr h="4348725">
                <a:tc>
                  <a:txBody>
                    <a:bodyPr/>
                    <a:lstStyle/>
                    <a:p>
                      <a:pPr marL="457200" lvl="0" indent="-342900" algn="just">
                        <a:buFont typeface="+mj-lt"/>
                        <a:buAutoNum type="arabicPeriod"/>
                      </a:pPr>
                      <a:r>
                        <a:rPr lang="en-US" sz="1400" b="0" kern="1200" baseline="0" dirty="0">
                          <a:solidFill>
                            <a:schemeClr val="tx1"/>
                          </a:solidFill>
                          <a:latin typeface="Calibri" panose="020F0502020204030204" pitchFamily="34" charset="0"/>
                          <a:ea typeface="+mn-ea"/>
                          <a:cs typeface="Calibri" panose="020F0502020204030204" pitchFamily="34" charset="0"/>
                        </a:rPr>
                        <a:t>This stage will be evaluating the compliance of the bid with the RFP requirement means that the bidder has submitted successfully all the required documents along with the bid as it shown in the RFP invitation letter </a:t>
                      </a:r>
                      <a:r>
                        <a:rPr lang="en-US" sz="1400" b="1" kern="1200" baseline="0" dirty="0">
                          <a:solidFill>
                            <a:schemeClr val="tx1"/>
                          </a:solidFill>
                          <a:latin typeface="Calibri" panose="020F0502020204030204" pitchFamily="34" charset="0"/>
                          <a:ea typeface="+mn-ea"/>
                          <a:cs typeface="Calibri" panose="020F0502020204030204" pitchFamily="34" charset="0"/>
                        </a:rPr>
                        <a:t>section III part A .</a:t>
                      </a:r>
                      <a:r>
                        <a:rPr lang="en-US" sz="1400" b="0" kern="1200" baseline="0" dirty="0">
                          <a:solidFill>
                            <a:schemeClr val="tx1"/>
                          </a:solidFill>
                          <a:latin typeface="Calibri" panose="020F0502020204030204" pitchFamily="34" charset="0"/>
                          <a:ea typeface="+mn-ea"/>
                          <a:cs typeface="Calibri" panose="020F0502020204030204" pitchFamily="34" charset="0"/>
                        </a:rPr>
                        <a:t>Failure of submission the required  essential documents indicated in the table in the RFP</a:t>
                      </a:r>
                      <a:r>
                        <a:rPr lang="en-US" sz="1400" b="1" u="sng" kern="1200" baseline="0" dirty="0">
                          <a:solidFill>
                            <a:schemeClr val="tx1"/>
                          </a:solidFill>
                          <a:latin typeface="Calibri" panose="020F0502020204030204" pitchFamily="34" charset="0"/>
                          <a:ea typeface="+mn-ea"/>
                          <a:cs typeface="Calibri" panose="020F0502020204030204" pitchFamily="34" charset="0"/>
                        </a:rPr>
                        <a:t> Invitation Letter-Section III Part A-Administrative Evaluation</a:t>
                      </a:r>
                      <a:r>
                        <a:rPr lang="en-US" sz="1400" b="0" kern="1200" baseline="0" dirty="0">
                          <a:solidFill>
                            <a:schemeClr val="tx1"/>
                          </a:solidFill>
                          <a:latin typeface="Calibri" panose="020F0502020204030204" pitchFamily="34" charset="0"/>
                          <a:ea typeface="+mn-ea"/>
                          <a:cs typeface="Calibri" panose="020F0502020204030204" pitchFamily="34" charset="0"/>
                        </a:rPr>
                        <a:t> will lead to disqualification and all documents must be completed properly ,signed and stamped .</a:t>
                      </a:r>
                    </a:p>
                    <a:p>
                      <a:pPr marL="457200" lvl="0" indent="-342900" algn="just">
                        <a:buFont typeface="+mj-lt"/>
                        <a:buAutoNum type="arabicPeriod"/>
                      </a:pPr>
                      <a:r>
                        <a:rPr lang="en-US" sz="1400" b="0" kern="1200" baseline="0" dirty="0">
                          <a:solidFill>
                            <a:schemeClr val="tx1"/>
                          </a:solidFill>
                          <a:latin typeface="Calibri" panose="020F0502020204030204" pitchFamily="34" charset="0"/>
                          <a:ea typeface="+mn-ea"/>
                          <a:cs typeface="Calibri" panose="020F0502020204030204" pitchFamily="34" charset="0"/>
                        </a:rPr>
                        <a:t>Technical and Financial Bids must be separated into two separate sealed envelopes and any technical and financial bids Not submitted in separated sealed envelopes, will be rejected. and excluded.</a:t>
                      </a:r>
                    </a:p>
                    <a:p>
                      <a:pPr marL="457200" lvl="0" indent="-342900" algn="just">
                        <a:buFont typeface="+mj-lt"/>
                        <a:buAutoNum type="arabicPeriod"/>
                      </a:pPr>
                      <a:r>
                        <a:rPr lang="en-US" sz="1400" b="0" kern="1200" baseline="0" dirty="0">
                          <a:solidFill>
                            <a:schemeClr val="tx1"/>
                          </a:solidFill>
                          <a:latin typeface="Calibri" panose="020F0502020204030204" pitchFamily="34" charset="0"/>
                          <a:ea typeface="+mn-ea"/>
                          <a:cs typeface="Calibri" panose="020F0502020204030204" pitchFamily="34" charset="0"/>
                        </a:rPr>
                        <a:t>The Financial Bid shall only contain the financial bid form -Financial Bidding form -Annex A2. </a:t>
                      </a:r>
                    </a:p>
                    <a:p>
                      <a:pPr marL="457200" lvl="0" indent="-342900" algn="just">
                        <a:buFont typeface="+mj-lt"/>
                        <a:buAutoNum type="arabicPeriod"/>
                      </a:pPr>
                      <a:r>
                        <a:rPr lang="en-US" sz="1400" b="0" kern="1200" baseline="0" dirty="0">
                          <a:solidFill>
                            <a:schemeClr val="tx1"/>
                          </a:solidFill>
                          <a:latin typeface="Calibri" panose="020F0502020204030204" pitchFamily="34" charset="0"/>
                          <a:ea typeface="+mn-ea"/>
                          <a:cs typeface="Calibri" panose="020F0502020204030204" pitchFamily="34" charset="0"/>
                        </a:rPr>
                        <a:t>The Technical Bid shall contain all other documents required by the tender as mentioned in section A. Administrative Evaluation, but excluding any pricing information .</a:t>
                      </a:r>
                    </a:p>
                    <a:p>
                      <a:pPr marL="457200" lvl="0" indent="-342900" algn="just">
                        <a:buFont typeface="+mj-lt"/>
                        <a:buAutoNum type="arabicPeriod"/>
                      </a:pPr>
                      <a:r>
                        <a:rPr lang="en-US" sz="1400" b="0" kern="1200" baseline="0" dirty="0">
                          <a:solidFill>
                            <a:schemeClr val="tx1"/>
                          </a:solidFill>
                          <a:latin typeface="Calibri" panose="020F0502020204030204" pitchFamily="34" charset="0"/>
                          <a:ea typeface="+mn-ea"/>
                          <a:cs typeface="Calibri" panose="020F0502020204030204" pitchFamily="34" charset="0"/>
                        </a:rPr>
                        <a:t>Supplier Profile and Registration Form must be filled in  and Complete ALL sections in full, sign, stamp and submit in technical bid envelope and failure to complete all section and missing required information in the form might result in rejecting the form and exclude the bid in this stage as the form will be used to conduct due diligence checks and to confirm that the bidder isn’t listed in any sanction list and other Technical evaluation and capacity of the bidders.</a:t>
                      </a:r>
                    </a:p>
                    <a:p>
                      <a:pPr marL="457200" lvl="0" indent="-342900" algn="just">
                        <a:buFont typeface="+mj-lt"/>
                        <a:buAutoNum type="arabicPeriod"/>
                      </a:pPr>
                      <a:r>
                        <a:rPr lang="en-US" sz="1400" b="0" kern="1200" baseline="0" dirty="0">
                          <a:solidFill>
                            <a:schemeClr val="tx1"/>
                          </a:solidFill>
                          <a:latin typeface="Calibri" panose="020F0502020204030204" pitchFamily="34" charset="0"/>
                          <a:ea typeface="+mn-ea"/>
                          <a:cs typeface="Calibri" panose="020F0502020204030204" pitchFamily="34" charset="0"/>
                        </a:rPr>
                        <a:t>In this stage DRC shall examine the legal documentation and other information submitted by Bidders to verify eligibility.	</a:t>
                      </a:r>
                    </a:p>
                    <a:p>
                      <a:pPr marL="914400" marR="0" lvl="1" indent="-457200" algn="just" defTabSz="685800" rtl="0" eaLnBrk="1" fontAlgn="auto" latinLnBrk="0" hangingPunct="1">
                        <a:lnSpc>
                          <a:spcPct val="100000"/>
                        </a:lnSpc>
                        <a:spcBef>
                          <a:spcPts val="0"/>
                        </a:spcBef>
                        <a:spcAft>
                          <a:spcPts val="0"/>
                        </a:spcAft>
                        <a:buClrTx/>
                        <a:buSzTx/>
                        <a:buFont typeface="+mj-lt"/>
                        <a:buAutoNum type="arabicPeriod"/>
                        <a:tabLst/>
                        <a:defRPr/>
                      </a:pPr>
                      <a:endParaRPr lang="en-US" sz="1400" b="0" kern="1200" baseline="0" dirty="0">
                        <a:solidFill>
                          <a:schemeClr val="tx1"/>
                        </a:solidFill>
                        <a:latin typeface="Calibri" panose="020F0502020204030204" pitchFamily="34" charset="0"/>
                        <a:ea typeface="+mn-ea"/>
                        <a:cs typeface="Calibri" panose="020F0502020204030204" pitchFamily="34" charset="0"/>
                      </a:endParaRPr>
                    </a:p>
                    <a:p>
                      <a:pPr marL="457200" marR="0" lvl="1" indent="0" algn="just" defTabSz="685800" rtl="0" eaLnBrk="1" fontAlgn="auto" latinLnBrk="0" hangingPunct="1">
                        <a:lnSpc>
                          <a:spcPct val="100000"/>
                        </a:lnSpc>
                        <a:spcBef>
                          <a:spcPts val="0"/>
                        </a:spcBef>
                        <a:spcAft>
                          <a:spcPts val="0"/>
                        </a:spcAft>
                        <a:buClrTx/>
                        <a:buSzTx/>
                        <a:buFont typeface="+mj-lt"/>
                        <a:buNone/>
                        <a:tabLst/>
                        <a:defRPr/>
                      </a:pPr>
                      <a:r>
                        <a:rPr lang="en-US" sz="1400" b="0" kern="1200" baseline="0" dirty="0">
                          <a:solidFill>
                            <a:schemeClr val="tx1"/>
                          </a:solidFill>
                          <a:latin typeface="Calibri" panose="020F0502020204030204" pitchFamily="34" charset="0"/>
                          <a:ea typeface="+mn-ea"/>
                          <a:cs typeface="Calibri" panose="020F0502020204030204" pitchFamily="34" charset="0"/>
                        </a:rPr>
                        <a:t> 	</a:t>
                      </a:r>
                    </a:p>
                    <a:p>
                      <a:pPr marL="457200" lvl="1" indent="0" algn="just">
                        <a:buFont typeface="+mj-lt"/>
                        <a:buNone/>
                      </a:pPr>
                      <a:endParaRPr lang="en-US" sz="1400" b="0" kern="1200" baseline="0" dirty="0">
                        <a:solidFill>
                          <a:schemeClr val="tx1"/>
                        </a:solidFill>
                        <a:latin typeface="Calibri" panose="020F0502020204030204" pitchFamily="34" charset="0"/>
                        <a:ea typeface="+mn-ea"/>
                        <a:cs typeface="Calibri" panose="020F0502020204030204" pitchFamily="34" charset="0"/>
                      </a:endParaRPr>
                    </a:p>
                    <a:p>
                      <a:pPr marL="914400" lvl="1" indent="-457200" algn="just">
                        <a:buFont typeface="+mj-lt"/>
                        <a:buAutoNum type="arabicPeriod"/>
                      </a:pPr>
                      <a:endParaRPr lang="en-US" sz="1400" b="0" kern="1200" baseline="0" dirty="0">
                        <a:solidFill>
                          <a:schemeClr val="tx1"/>
                        </a:solidFill>
                        <a:latin typeface="Calibri" panose="020F0502020204030204" pitchFamily="34" charset="0"/>
                        <a:ea typeface="+mn-ea"/>
                        <a:cs typeface="Calibri" panose="020F0502020204030204" pitchFamily="34" charset="0"/>
                      </a:endParaRPr>
                    </a:p>
                    <a:p>
                      <a:pPr marL="914400" lvl="1" indent="-457200" algn="just">
                        <a:buFont typeface="+mj-lt"/>
                        <a:buAutoNum type="arabicPeriod"/>
                      </a:pPr>
                      <a:endParaRPr lang="en-US" sz="1400" b="0" kern="1200" baseline="0" dirty="0">
                        <a:solidFill>
                          <a:schemeClr val="tx1"/>
                        </a:solidFill>
                        <a:latin typeface="Calibri" panose="020F0502020204030204" pitchFamily="34" charset="0"/>
                        <a:ea typeface="+mn-ea"/>
                        <a:cs typeface="Calibri" panose="020F0502020204030204" pitchFamily="34" charset="0"/>
                      </a:endParaRPr>
                    </a:p>
                  </a:txBody>
                  <a:tcPr marL="68580" marR="68580" marT="34290" marB="34290">
                    <a:noFill/>
                  </a:tcPr>
                </a:tc>
                <a:extLst>
                  <a:ext uri="{0D108BD9-81ED-4DB2-BD59-A6C34878D82A}">
                    <a16:rowId xmlns:a16="http://schemas.microsoft.com/office/drawing/2014/main" val="201135446"/>
                  </a:ext>
                </a:extLst>
              </a:tr>
            </a:tbl>
          </a:graphicData>
        </a:graphic>
      </p:graphicFrame>
    </p:spTree>
    <p:extLst>
      <p:ext uri="{BB962C8B-B14F-4D97-AF65-F5344CB8AC3E}">
        <p14:creationId xmlns:p14="http://schemas.microsoft.com/office/powerpoint/2010/main" val="4155171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454513" y="79899"/>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Mandatory Administrative Document required </a:t>
            </a:r>
          </a:p>
        </p:txBody>
      </p:sp>
      <p:graphicFrame>
        <p:nvGraphicFramePr>
          <p:cNvPr id="2" name="Table 2">
            <a:extLst>
              <a:ext uri="{FF2B5EF4-FFF2-40B4-BE49-F238E27FC236}">
                <a16:creationId xmlns:a16="http://schemas.microsoft.com/office/drawing/2014/main" id="{9DC9AE1B-EBE6-6B4A-C88F-BF654DD2118F}"/>
              </a:ext>
            </a:extLst>
          </p:cNvPr>
          <p:cNvGraphicFramePr>
            <a:graphicFrameLocks noGrp="1"/>
          </p:cNvGraphicFramePr>
          <p:nvPr>
            <p:extLst>
              <p:ext uri="{D42A27DB-BD31-4B8C-83A1-F6EECF244321}">
                <p14:modId xmlns:p14="http://schemas.microsoft.com/office/powerpoint/2010/main" val="892953414"/>
              </p:ext>
            </p:extLst>
          </p:nvPr>
        </p:nvGraphicFramePr>
        <p:xfrm>
          <a:off x="454513" y="539748"/>
          <a:ext cx="8107594" cy="4170796"/>
        </p:xfrm>
        <a:graphic>
          <a:graphicData uri="http://schemas.openxmlformats.org/drawingml/2006/table">
            <a:tbl>
              <a:tblPr firstRow="1" bandRow="1">
                <a:tableStyleId>{5C22544A-7EE6-4342-B048-85BDC9FD1C3A}</a:tableStyleId>
              </a:tblPr>
              <a:tblGrid>
                <a:gridCol w="600393">
                  <a:extLst>
                    <a:ext uri="{9D8B030D-6E8A-4147-A177-3AD203B41FA5}">
                      <a16:colId xmlns:a16="http://schemas.microsoft.com/office/drawing/2014/main" val="1322362877"/>
                    </a:ext>
                  </a:extLst>
                </a:gridCol>
                <a:gridCol w="701631">
                  <a:extLst>
                    <a:ext uri="{9D8B030D-6E8A-4147-A177-3AD203B41FA5}">
                      <a16:colId xmlns:a16="http://schemas.microsoft.com/office/drawing/2014/main" val="1638913927"/>
                    </a:ext>
                  </a:extLst>
                </a:gridCol>
                <a:gridCol w="3074563">
                  <a:extLst>
                    <a:ext uri="{9D8B030D-6E8A-4147-A177-3AD203B41FA5}">
                      <a16:colId xmlns:a16="http://schemas.microsoft.com/office/drawing/2014/main" val="2843715713"/>
                    </a:ext>
                  </a:extLst>
                </a:gridCol>
                <a:gridCol w="3731007">
                  <a:extLst>
                    <a:ext uri="{9D8B030D-6E8A-4147-A177-3AD203B41FA5}">
                      <a16:colId xmlns:a16="http://schemas.microsoft.com/office/drawing/2014/main" val="3069005312"/>
                    </a:ext>
                  </a:extLst>
                </a:gridCol>
              </a:tblGrid>
              <a:tr h="523636">
                <a:tc>
                  <a:txBody>
                    <a:bodyPr/>
                    <a:lstStyle/>
                    <a:p>
                      <a:pPr marL="67945" marR="0" algn="ctr">
                        <a:lnSpc>
                          <a:spcPts val="1340"/>
                        </a:lnSpc>
                        <a:spcBef>
                          <a:spcPts val="0"/>
                        </a:spcBef>
                        <a:spcAft>
                          <a:spcPts val="0"/>
                        </a:spcAft>
                      </a:pPr>
                      <a:r>
                        <a:rPr lang="en-US" sz="1600" b="1" dirty="0">
                          <a:solidFill>
                            <a:srgbClr val="000000"/>
                          </a:solidFill>
                          <a:effectLst/>
                          <a:latin typeface="+mn-lt"/>
                          <a:ea typeface="Calibri" panose="020F0502020204030204" pitchFamily="34" charset="0"/>
                          <a:cs typeface="Arial" panose="020B0604020202020204" pitchFamily="34" charset="0"/>
                        </a:rPr>
                        <a:t>#</a:t>
                      </a:r>
                      <a:endParaRPr lang="en-US" sz="1600" b="1" dirty="0">
                        <a:effectLst/>
                        <a:latin typeface="+mn-lt"/>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tc>
                  <a:txBody>
                    <a:bodyPr/>
                    <a:lstStyle/>
                    <a:p>
                      <a:pPr marL="66675" marR="0" algn="ctr">
                        <a:lnSpc>
                          <a:spcPts val="1340"/>
                        </a:lnSpc>
                        <a:spcBef>
                          <a:spcPts val="0"/>
                        </a:spcBef>
                        <a:spcAft>
                          <a:spcPts val="0"/>
                        </a:spcAft>
                      </a:pPr>
                      <a:r>
                        <a:rPr lang="en-US" sz="1600" b="1" dirty="0">
                          <a:solidFill>
                            <a:srgbClr val="000000"/>
                          </a:solidFill>
                          <a:effectLst/>
                          <a:latin typeface="+mn-lt"/>
                          <a:ea typeface="Calibri" panose="020F0502020204030204" pitchFamily="34" charset="0"/>
                          <a:cs typeface="Arial" panose="020B0604020202020204" pitchFamily="34" charset="0"/>
                        </a:rPr>
                        <a:t>Annex</a:t>
                      </a:r>
                      <a:r>
                        <a:rPr lang="en-US" sz="1600" b="1" spc="-20" dirty="0">
                          <a:solidFill>
                            <a:srgbClr val="000000"/>
                          </a:solidFill>
                          <a:effectLst/>
                          <a:latin typeface="+mn-lt"/>
                          <a:ea typeface="Calibri" panose="020F0502020204030204" pitchFamily="34" charset="0"/>
                          <a:cs typeface="Arial" panose="020B0604020202020204" pitchFamily="34" charset="0"/>
                        </a:rPr>
                        <a:t> </a:t>
                      </a:r>
                      <a:r>
                        <a:rPr lang="en-US" sz="1600" b="1" spc="-50" dirty="0">
                          <a:solidFill>
                            <a:srgbClr val="000000"/>
                          </a:solidFill>
                          <a:effectLst/>
                          <a:latin typeface="+mn-lt"/>
                          <a:ea typeface="Calibri" panose="020F0502020204030204" pitchFamily="34" charset="0"/>
                          <a:cs typeface="Arial" panose="020B0604020202020204" pitchFamily="34" charset="0"/>
                        </a:rPr>
                        <a:t>#</a:t>
                      </a:r>
                      <a:endParaRPr lang="en-US" sz="1600" b="1" dirty="0">
                        <a:effectLst/>
                        <a:latin typeface="+mn-lt"/>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tc>
                  <a:txBody>
                    <a:bodyPr/>
                    <a:lstStyle/>
                    <a:p>
                      <a:pPr marL="62865" marR="0" algn="ctr">
                        <a:lnSpc>
                          <a:spcPts val="1340"/>
                        </a:lnSpc>
                        <a:spcBef>
                          <a:spcPts val="0"/>
                        </a:spcBef>
                        <a:spcAft>
                          <a:spcPts val="0"/>
                        </a:spcAft>
                      </a:pPr>
                      <a:r>
                        <a:rPr lang="en-US" sz="1600" b="1" spc="-10" dirty="0">
                          <a:solidFill>
                            <a:srgbClr val="000000"/>
                          </a:solidFill>
                          <a:effectLst/>
                          <a:latin typeface="+mn-lt"/>
                          <a:ea typeface="Calibri" panose="020F0502020204030204" pitchFamily="34" charset="0"/>
                          <a:cs typeface="Arial" panose="020B0604020202020204" pitchFamily="34" charset="0"/>
                        </a:rPr>
                        <a:t>Document Type </a:t>
                      </a:r>
                      <a:endParaRPr lang="en-US" sz="1600" b="1" dirty="0">
                        <a:effectLst/>
                        <a:latin typeface="+mn-lt"/>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tc>
                  <a:txBody>
                    <a:bodyPr/>
                    <a:lstStyle/>
                    <a:p>
                      <a:pPr marL="51435" marR="0" algn="ctr">
                        <a:lnSpc>
                          <a:spcPts val="1340"/>
                        </a:lnSpc>
                        <a:spcBef>
                          <a:spcPts val="0"/>
                        </a:spcBef>
                        <a:spcAft>
                          <a:spcPts val="0"/>
                        </a:spcAft>
                      </a:pPr>
                      <a:r>
                        <a:rPr lang="en-US" sz="1600" b="1" spc="-10" dirty="0">
                          <a:solidFill>
                            <a:srgbClr val="000000"/>
                          </a:solidFill>
                          <a:effectLst/>
                          <a:latin typeface="+mn-lt"/>
                          <a:ea typeface="Calibri" panose="020F0502020204030204" pitchFamily="34" charset="0"/>
                          <a:cs typeface="Arial" panose="020B0604020202020204" pitchFamily="34" charset="0"/>
                        </a:rPr>
                        <a:t>Instructions </a:t>
                      </a:r>
                      <a:endParaRPr lang="en-US" sz="1600" b="1" dirty="0">
                        <a:effectLst/>
                        <a:latin typeface="+mn-lt"/>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extLst>
                  <a:ext uri="{0D108BD9-81ED-4DB2-BD59-A6C34878D82A}">
                    <a16:rowId xmlns:a16="http://schemas.microsoft.com/office/drawing/2014/main" val="367130675"/>
                  </a:ext>
                </a:extLst>
              </a:tr>
              <a:tr h="1215720">
                <a:tc>
                  <a:txBody>
                    <a:bodyPr/>
                    <a:lstStyle/>
                    <a:p>
                      <a:pPr marL="67945" marR="0" algn="ctr">
                        <a:spcBef>
                          <a:spcPts val="5"/>
                        </a:spcBef>
                        <a:spcAft>
                          <a:spcPts val="0"/>
                        </a:spcAft>
                      </a:pPr>
                      <a:r>
                        <a:rPr lang="en-US" sz="1400" b="1" kern="1200" dirty="0">
                          <a:solidFill>
                            <a:schemeClr val="dk1"/>
                          </a:solidFill>
                          <a:effectLst/>
                          <a:latin typeface="+mn-lt"/>
                          <a:ea typeface="+mn-ea"/>
                          <a:cs typeface="+mn-cs"/>
                        </a:rPr>
                        <a:t>1</a:t>
                      </a:r>
                    </a:p>
                  </a:txBody>
                  <a:tcPr marL="0" marR="0" marT="0" marB="0"/>
                </a:tc>
                <a:tc>
                  <a:txBody>
                    <a:bodyPr/>
                    <a:lstStyle/>
                    <a:p>
                      <a:pPr marL="66675" marR="0" algn="ctr">
                        <a:spcBef>
                          <a:spcPts val="5"/>
                        </a:spcBef>
                        <a:spcAft>
                          <a:spcPts val="0"/>
                        </a:spcAft>
                      </a:pPr>
                      <a:r>
                        <a:rPr lang="en-US" sz="1400" b="1" kern="1200" dirty="0">
                          <a:solidFill>
                            <a:schemeClr val="dk1"/>
                          </a:solidFill>
                          <a:effectLst/>
                          <a:latin typeface="+mn-lt"/>
                          <a:ea typeface="+mn-ea"/>
                          <a:cs typeface="+mn-cs"/>
                        </a:rPr>
                        <a:t>A.1</a:t>
                      </a:r>
                    </a:p>
                  </a:txBody>
                  <a:tcPr marL="0" marR="0" marT="0" marB="0"/>
                </a:tc>
                <a:tc>
                  <a:txBody>
                    <a:bodyPr/>
                    <a:lstStyle/>
                    <a:p>
                      <a:pPr marL="62865" marR="0" algn="just">
                        <a:lnSpc>
                          <a:spcPts val="1200"/>
                        </a:lnSpc>
                        <a:spcBef>
                          <a:spcPts val="0"/>
                        </a:spcBef>
                        <a:spcAft>
                          <a:spcPts val="0"/>
                        </a:spcAft>
                      </a:pPr>
                      <a:r>
                        <a:rPr lang="en-US" sz="1400" b="1" kern="1200" dirty="0">
                          <a:solidFill>
                            <a:schemeClr val="dk1"/>
                          </a:solidFill>
                          <a:effectLst/>
                          <a:latin typeface="+mn-lt"/>
                          <a:ea typeface="+mn-ea"/>
                          <a:cs typeface="+mn-cs"/>
                        </a:rPr>
                        <a:t>Bid Form (Technical) and the Supplier Proposal for the Service</a:t>
                      </a:r>
                    </a:p>
                  </a:txBody>
                  <a:tcPr marL="0" marR="0" marT="0" marB="0"/>
                </a:tc>
                <a:tc>
                  <a:txBody>
                    <a:bodyPr/>
                    <a:lstStyle/>
                    <a:p>
                      <a:pPr marL="51435" marR="102235" algn="just">
                        <a:lnSpc>
                          <a:spcPts val="1200"/>
                        </a:lnSpc>
                        <a:spcBef>
                          <a:spcPts val="0"/>
                        </a:spcBef>
                        <a:spcAft>
                          <a:spcPts val="0"/>
                        </a:spcAft>
                      </a:pPr>
                      <a:r>
                        <a:rPr lang="en-US" sz="1400" b="1" kern="1200" dirty="0">
                          <a:solidFill>
                            <a:schemeClr val="dk1"/>
                          </a:solidFill>
                          <a:effectLst/>
                          <a:latin typeface="+mn-lt"/>
                          <a:ea typeface="+mn-ea"/>
                          <a:cs typeface="+mn-cs"/>
                        </a:rPr>
                        <a:t>Complete ALL sections in full, sign, stamp and submit in the technical bid envelope.</a:t>
                      </a:r>
                    </a:p>
                  </a:txBody>
                  <a:tcPr marL="0" marR="0" marT="0" marB="0"/>
                </a:tc>
                <a:extLst>
                  <a:ext uri="{0D108BD9-81ED-4DB2-BD59-A6C34878D82A}">
                    <a16:rowId xmlns:a16="http://schemas.microsoft.com/office/drawing/2014/main" val="382989507"/>
                  </a:ext>
                </a:extLst>
              </a:tr>
              <a:tr h="1215720">
                <a:tc>
                  <a:txBody>
                    <a:bodyPr/>
                    <a:lstStyle/>
                    <a:p>
                      <a:pPr marL="40005" marR="0" algn="ctr">
                        <a:lnSpc>
                          <a:spcPts val="1175"/>
                        </a:lnSpc>
                        <a:spcBef>
                          <a:spcPts val="0"/>
                        </a:spcBef>
                        <a:spcAft>
                          <a:spcPts val="0"/>
                        </a:spcAft>
                      </a:pPr>
                      <a:r>
                        <a:rPr lang="en-US" sz="1400" b="1" kern="1200">
                          <a:solidFill>
                            <a:schemeClr val="dk1"/>
                          </a:solidFill>
                          <a:effectLst/>
                          <a:latin typeface="+mn-lt"/>
                          <a:ea typeface="+mn-ea"/>
                          <a:cs typeface="+mn-cs"/>
                        </a:rPr>
                        <a:t>2</a:t>
                      </a:r>
                    </a:p>
                  </a:txBody>
                  <a:tcPr marL="0" marR="0" marT="0" marB="0"/>
                </a:tc>
                <a:tc>
                  <a:txBody>
                    <a:bodyPr/>
                    <a:lstStyle/>
                    <a:p>
                      <a:pPr marL="69215" marR="0" algn="ctr">
                        <a:lnSpc>
                          <a:spcPts val="1175"/>
                        </a:lnSpc>
                        <a:spcBef>
                          <a:spcPts val="0"/>
                        </a:spcBef>
                        <a:spcAft>
                          <a:spcPts val="0"/>
                        </a:spcAft>
                      </a:pPr>
                      <a:r>
                        <a:rPr lang="en-US" sz="1400" b="1" kern="1200">
                          <a:solidFill>
                            <a:schemeClr val="dk1"/>
                          </a:solidFill>
                          <a:effectLst/>
                          <a:latin typeface="+mn-lt"/>
                          <a:ea typeface="+mn-ea"/>
                          <a:cs typeface="+mn-cs"/>
                        </a:rPr>
                        <a:t>A.2</a:t>
                      </a:r>
                    </a:p>
                  </a:txBody>
                  <a:tcPr marL="0" marR="0" marT="0" marB="0"/>
                </a:tc>
                <a:tc>
                  <a:txBody>
                    <a:bodyPr/>
                    <a:lstStyle/>
                    <a:p>
                      <a:pPr marL="52070" marR="0" algn="just">
                        <a:lnSpc>
                          <a:spcPts val="1175"/>
                        </a:lnSpc>
                        <a:spcBef>
                          <a:spcPts val="0"/>
                        </a:spcBef>
                        <a:spcAft>
                          <a:spcPts val="0"/>
                        </a:spcAft>
                      </a:pPr>
                      <a:r>
                        <a:rPr lang="en-US" sz="1400" b="1" kern="1200" dirty="0">
                          <a:solidFill>
                            <a:schemeClr val="dk1"/>
                          </a:solidFill>
                          <a:effectLst/>
                          <a:latin typeface="+mn-lt"/>
                          <a:ea typeface="+mn-ea"/>
                          <a:cs typeface="+mn-cs"/>
                        </a:rPr>
                        <a:t>(Bid Form (Financial</a:t>
                      </a:r>
                    </a:p>
                  </a:txBody>
                  <a:tcPr marL="0" marR="0" marT="0" marB="0"/>
                </a:tc>
                <a:tc>
                  <a:txBody>
                    <a:bodyPr/>
                    <a:lstStyle/>
                    <a:p>
                      <a:pPr marL="68580" marR="0" algn="just">
                        <a:lnSpc>
                          <a:spcPts val="1205"/>
                        </a:lnSpc>
                        <a:spcBef>
                          <a:spcPts val="0"/>
                        </a:spcBef>
                        <a:spcAft>
                          <a:spcPts val="0"/>
                        </a:spcAft>
                      </a:pPr>
                      <a:r>
                        <a:rPr lang="en-US" sz="1400" b="1" kern="1200" dirty="0">
                          <a:solidFill>
                            <a:schemeClr val="dk1"/>
                          </a:solidFill>
                          <a:effectLst/>
                          <a:latin typeface="+mn-lt"/>
                          <a:ea typeface="+mn-ea"/>
                          <a:cs typeface="+mn-cs"/>
                        </a:rPr>
                        <a:t>Complete ALL sections in full, sign, stamp and submit in the financial bid envelope</a:t>
                      </a:r>
                    </a:p>
                  </a:txBody>
                  <a:tcPr marL="0" marR="0" marT="0" marB="0"/>
                </a:tc>
                <a:extLst>
                  <a:ext uri="{0D108BD9-81ED-4DB2-BD59-A6C34878D82A}">
                    <a16:rowId xmlns:a16="http://schemas.microsoft.com/office/drawing/2014/main" val="1757620647"/>
                  </a:ext>
                </a:extLst>
              </a:tr>
              <a:tr h="1215720">
                <a:tc>
                  <a:txBody>
                    <a:bodyPr/>
                    <a:lstStyle/>
                    <a:p>
                      <a:pPr marL="40005" marR="0" algn="ctr">
                        <a:spcBef>
                          <a:spcPts val="5"/>
                        </a:spcBef>
                        <a:spcAft>
                          <a:spcPts val="0"/>
                        </a:spcAft>
                      </a:pPr>
                      <a:r>
                        <a:rPr lang="en-US" sz="1400" b="1" kern="1200">
                          <a:solidFill>
                            <a:schemeClr val="dk1"/>
                          </a:solidFill>
                          <a:effectLst/>
                          <a:latin typeface="+mn-lt"/>
                          <a:ea typeface="+mn-ea"/>
                          <a:cs typeface="+mn-cs"/>
                        </a:rPr>
                        <a:t>3</a:t>
                      </a:r>
                    </a:p>
                  </a:txBody>
                  <a:tcPr marL="0" marR="0" marT="0" marB="0"/>
                </a:tc>
                <a:tc>
                  <a:txBody>
                    <a:bodyPr/>
                    <a:lstStyle/>
                    <a:p>
                      <a:pPr marL="41275" marR="0" algn="ctr">
                        <a:spcBef>
                          <a:spcPts val="5"/>
                        </a:spcBef>
                        <a:spcAft>
                          <a:spcPts val="0"/>
                        </a:spcAft>
                      </a:pPr>
                      <a:r>
                        <a:rPr lang="en-US" sz="1400" b="1" kern="1200" dirty="0">
                          <a:solidFill>
                            <a:schemeClr val="dk1"/>
                          </a:solidFill>
                          <a:effectLst/>
                          <a:latin typeface="+mn-lt"/>
                          <a:ea typeface="+mn-ea"/>
                          <a:cs typeface="+mn-cs"/>
                        </a:rPr>
                        <a:t>B</a:t>
                      </a:r>
                    </a:p>
                  </a:txBody>
                  <a:tcPr marL="0" marR="0" marT="0" marB="0"/>
                </a:tc>
                <a:tc>
                  <a:txBody>
                    <a:bodyPr/>
                    <a:lstStyle/>
                    <a:p>
                      <a:pPr marL="65405" marR="0" indent="2540" algn="just">
                        <a:lnSpc>
                          <a:spcPts val="1200"/>
                        </a:lnSpc>
                        <a:spcBef>
                          <a:spcPts val="0"/>
                        </a:spcBef>
                        <a:spcAft>
                          <a:spcPts val="0"/>
                        </a:spcAft>
                      </a:pPr>
                      <a:r>
                        <a:rPr lang="en-US" sz="1400" b="1" kern="1200" dirty="0">
                          <a:solidFill>
                            <a:schemeClr val="dk1"/>
                          </a:solidFill>
                          <a:effectLst/>
                          <a:latin typeface="+mn-lt"/>
                          <a:ea typeface="+mn-ea"/>
                          <a:cs typeface="+mn-cs"/>
                        </a:rPr>
                        <a:t>Tender and Contract Award Acknowledgement Certificate</a:t>
                      </a:r>
                    </a:p>
                  </a:txBody>
                  <a:tcPr marL="0" marR="0" marT="0" marB="0"/>
                </a:tc>
                <a:tc>
                  <a:txBody>
                    <a:bodyPr/>
                    <a:lstStyle/>
                    <a:p>
                      <a:pPr marL="68580" marR="0" algn="just">
                        <a:spcBef>
                          <a:spcPts val="5"/>
                        </a:spcBef>
                        <a:spcAft>
                          <a:spcPts val="0"/>
                        </a:spcAft>
                      </a:pPr>
                      <a:r>
                        <a:rPr lang="en-US" sz="1400" b="1" kern="1200" dirty="0">
                          <a:solidFill>
                            <a:schemeClr val="dk1"/>
                          </a:solidFill>
                          <a:effectLst/>
                          <a:latin typeface="+mn-lt"/>
                          <a:ea typeface="+mn-ea"/>
                          <a:cs typeface="+mn-cs"/>
                        </a:rPr>
                        <a:t>Complete ALL sections in full, sign, stamp and submit in the technical bid envelope.</a:t>
                      </a:r>
                    </a:p>
                  </a:txBody>
                  <a:tcPr marL="0" marR="0" marT="0" marB="0"/>
                </a:tc>
                <a:extLst>
                  <a:ext uri="{0D108BD9-81ED-4DB2-BD59-A6C34878D82A}">
                    <a16:rowId xmlns:a16="http://schemas.microsoft.com/office/drawing/2014/main" val="2256893102"/>
                  </a:ext>
                </a:extLst>
              </a:tr>
            </a:tbl>
          </a:graphicData>
        </a:graphic>
      </p:graphicFrame>
    </p:spTree>
    <p:extLst>
      <p:ext uri="{BB962C8B-B14F-4D97-AF65-F5344CB8AC3E}">
        <p14:creationId xmlns:p14="http://schemas.microsoft.com/office/powerpoint/2010/main" val="1976376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454513" y="79899"/>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Mandatory Administrative Document required</a:t>
            </a:r>
          </a:p>
        </p:txBody>
      </p:sp>
      <p:graphicFrame>
        <p:nvGraphicFramePr>
          <p:cNvPr id="2" name="Table 2">
            <a:extLst>
              <a:ext uri="{FF2B5EF4-FFF2-40B4-BE49-F238E27FC236}">
                <a16:creationId xmlns:a16="http://schemas.microsoft.com/office/drawing/2014/main" id="{9DC9AE1B-EBE6-6B4A-C88F-BF654DD2118F}"/>
              </a:ext>
            </a:extLst>
          </p:cNvPr>
          <p:cNvGraphicFramePr>
            <a:graphicFrameLocks noGrp="1"/>
          </p:cNvGraphicFramePr>
          <p:nvPr>
            <p:extLst>
              <p:ext uri="{D42A27DB-BD31-4B8C-83A1-F6EECF244321}">
                <p14:modId xmlns:p14="http://schemas.microsoft.com/office/powerpoint/2010/main" val="936906705"/>
              </p:ext>
            </p:extLst>
          </p:nvPr>
        </p:nvGraphicFramePr>
        <p:xfrm>
          <a:off x="454513" y="539748"/>
          <a:ext cx="7775087" cy="4300106"/>
        </p:xfrm>
        <a:graphic>
          <a:graphicData uri="http://schemas.openxmlformats.org/drawingml/2006/table">
            <a:tbl>
              <a:tblPr firstRow="1" bandRow="1">
                <a:tableStyleId>{5C22544A-7EE6-4342-B048-85BDC9FD1C3A}</a:tableStyleId>
              </a:tblPr>
              <a:tblGrid>
                <a:gridCol w="27789">
                  <a:extLst>
                    <a:ext uri="{9D8B030D-6E8A-4147-A177-3AD203B41FA5}">
                      <a16:colId xmlns:a16="http://schemas.microsoft.com/office/drawing/2014/main" val="1322362877"/>
                    </a:ext>
                  </a:extLst>
                </a:gridCol>
                <a:gridCol w="724071">
                  <a:extLst>
                    <a:ext uri="{9D8B030D-6E8A-4147-A177-3AD203B41FA5}">
                      <a16:colId xmlns:a16="http://schemas.microsoft.com/office/drawing/2014/main" val="1638913927"/>
                    </a:ext>
                  </a:extLst>
                </a:gridCol>
                <a:gridCol w="3172894">
                  <a:extLst>
                    <a:ext uri="{9D8B030D-6E8A-4147-A177-3AD203B41FA5}">
                      <a16:colId xmlns:a16="http://schemas.microsoft.com/office/drawing/2014/main" val="2843715713"/>
                    </a:ext>
                  </a:extLst>
                </a:gridCol>
                <a:gridCol w="3850333">
                  <a:extLst>
                    <a:ext uri="{9D8B030D-6E8A-4147-A177-3AD203B41FA5}">
                      <a16:colId xmlns:a16="http://schemas.microsoft.com/office/drawing/2014/main" val="3069005312"/>
                    </a:ext>
                  </a:extLst>
                </a:gridCol>
              </a:tblGrid>
              <a:tr h="539870">
                <a:tc>
                  <a:txBody>
                    <a:bodyPr/>
                    <a:lstStyle/>
                    <a:p>
                      <a:pPr marL="67945" marR="0" algn="ctr">
                        <a:lnSpc>
                          <a:spcPts val="134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tc>
                  <a:txBody>
                    <a:bodyPr/>
                    <a:lstStyle/>
                    <a:p>
                      <a:pPr marL="67945" marR="0" algn="ctr" defTabSz="685800" rtl="0" eaLnBrk="1" latinLnBrk="0" hangingPunct="1">
                        <a:lnSpc>
                          <a:spcPts val="1340"/>
                        </a:lnSpc>
                        <a:spcBef>
                          <a:spcPts val="0"/>
                        </a:spcBef>
                        <a:spcAft>
                          <a:spcPts val="0"/>
                        </a:spcAft>
                      </a:pPr>
                      <a:r>
                        <a:rPr lang="en-US" sz="1600" b="1" kern="1200" dirty="0">
                          <a:solidFill>
                            <a:srgbClr val="000000"/>
                          </a:solidFill>
                          <a:effectLst/>
                          <a:latin typeface="+mn-lt"/>
                          <a:ea typeface="Calibri" panose="020F0502020204030204" pitchFamily="34" charset="0"/>
                          <a:cs typeface="Arial" panose="020B0604020202020204" pitchFamily="34" charset="0"/>
                        </a:rPr>
                        <a:t>Annex #</a:t>
                      </a:r>
                    </a:p>
                  </a:txBody>
                  <a:tcPr marL="0" marR="0" marT="0" marB="0">
                    <a:solidFill>
                      <a:schemeClr val="accent1">
                        <a:lumMod val="40000"/>
                        <a:lumOff val="60000"/>
                      </a:schemeClr>
                    </a:solidFill>
                  </a:tcPr>
                </a:tc>
                <a:tc>
                  <a:txBody>
                    <a:bodyPr/>
                    <a:lstStyle/>
                    <a:p>
                      <a:pPr marL="67945" marR="0" algn="ctr" defTabSz="685800" rtl="0" eaLnBrk="1" latinLnBrk="0" hangingPunct="1">
                        <a:lnSpc>
                          <a:spcPts val="1340"/>
                        </a:lnSpc>
                        <a:spcBef>
                          <a:spcPts val="0"/>
                        </a:spcBef>
                        <a:spcAft>
                          <a:spcPts val="0"/>
                        </a:spcAft>
                      </a:pPr>
                      <a:r>
                        <a:rPr lang="en-US" sz="1600" b="1" kern="1200" dirty="0">
                          <a:solidFill>
                            <a:srgbClr val="000000"/>
                          </a:solidFill>
                          <a:effectLst/>
                          <a:latin typeface="+mn-lt"/>
                          <a:ea typeface="Calibri" panose="020F0502020204030204" pitchFamily="34" charset="0"/>
                          <a:cs typeface="Arial" panose="020B0604020202020204" pitchFamily="34" charset="0"/>
                        </a:rPr>
                        <a:t>Document Type </a:t>
                      </a:r>
                    </a:p>
                  </a:txBody>
                  <a:tcPr marL="0" marR="0" marT="0" marB="0">
                    <a:solidFill>
                      <a:schemeClr val="accent1">
                        <a:lumMod val="40000"/>
                        <a:lumOff val="60000"/>
                      </a:schemeClr>
                    </a:solidFill>
                  </a:tcPr>
                </a:tc>
                <a:tc>
                  <a:txBody>
                    <a:bodyPr/>
                    <a:lstStyle/>
                    <a:p>
                      <a:pPr marL="67945" marR="0" algn="ctr" defTabSz="685800" rtl="0" eaLnBrk="1" latinLnBrk="0" hangingPunct="1">
                        <a:lnSpc>
                          <a:spcPts val="1340"/>
                        </a:lnSpc>
                        <a:spcBef>
                          <a:spcPts val="0"/>
                        </a:spcBef>
                        <a:spcAft>
                          <a:spcPts val="0"/>
                        </a:spcAft>
                      </a:pPr>
                      <a:r>
                        <a:rPr lang="en-US" sz="1600" b="1" kern="1200" dirty="0">
                          <a:solidFill>
                            <a:srgbClr val="000000"/>
                          </a:solidFill>
                          <a:effectLst/>
                          <a:latin typeface="+mn-lt"/>
                          <a:ea typeface="Calibri" panose="020F0502020204030204" pitchFamily="34" charset="0"/>
                          <a:cs typeface="Arial" panose="020B0604020202020204" pitchFamily="34" charset="0"/>
                        </a:rPr>
                        <a:t>Instructions </a:t>
                      </a:r>
                    </a:p>
                  </a:txBody>
                  <a:tcPr marL="0" marR="0" marT="0" marB="0">
                    <a:solidFill>
                      <a:schemeClr val="accent1">
                        <a:lumMod val="40000"/>
                        <a:lumOff val="60000"/>
                      </a:schemeClr>
                    </a:solidFill>
                  </a:tcPr>
                </a:tc>
                <a:extLst>
                  <a:ext uri="{0D108BD9-81ED-4DB2-BD59-A6C34878D82A}">
                    <a16:rowId xmlns:a16="http://schemas.microsoft.com/office/drawing/2014/main" val="367130675"/>
                  </a:ext>
                </a:extLst>
              </a:tr>
              <a:tr h="1253412">
                <a:tc>
                  <a:txBody>
                    <a:bodyPr/>
                    <a:lstStyle/>
                    <a:p>
                      <a:pPr marL="40005" marR="0">
                        <a:spcBef>
                          <a:spcPts val="5"/>
                        </a:spcBef>
                        <a:spcAft>
                          <a:spcPts val="0"/>
                        </a:spcAft>
                      </a:pPr>
                      <a:r>
                        <a:rPr lang="en-US" sz="16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4</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1275" marR="0">
                        <a:spcBef>
                          <a:spcPts val="5"/>
                        </a:spcBef>
                        <a:spcAft>
                          <a:spcPts val="0"/>
                        </a:spcAft>
                      </a:pP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C</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0960" marR="0">
                        <a:spcBef>
                          <a:spcPts val="5"/>
                        </a:spcBef>
                        <a:spcAft>
                          <a:spcPts val="0"/>
                        </a:spcAft>
                      </a:pP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DRC</a:t>
                      </a:r>
                      <a:r>
                        <a:rPr lang="en-US" sz="1600" b="1" spc="-5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General</a:t>
                      </a:r>
                      <a:r>
                        <a:rPr lang="en-US" sz="1600" b="1" spc="-5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Conditions</a:t>
                      </a:r>
                      <a:r>
                        <a:rPr lang="en-US" sz="1600" b="1" spc="-5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of</a:t>
                      </a:r>
                      <a:r>
                        <a:rPr lang="en-US" sz="1600" b="1" spc="-5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spc="-10">
                          <a:solidFill>
                            <a:srgbClr val="212121"/>
                          </a:solidFill>
                          <a:effectLst/>
                          <a:latin typeface="Calibri" panose="020F0502020204030204" pitchFamily="34" charset="0"/>
                          <a:ea typeface="Calibri" panose="020F0502020204030204" pitchFamily="34" charset="0"/>
                          <a:cs typeface="Arial" panose="020B0604020202020204" pitchFamily="34" charset="0"/>
                        </a:rPr>
                        <a:t>Contract</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marR="0">
                        <a:spcBef>
                          <a:spcPts val="5"/>
                        </a:spcBef>
                        <a:spcAft>
                          <a:spcPts val="0"/>
                        </a:spcAft>
                      </a:pP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Sign,</a:t>
                      </a:r>
                      <a:r>
                        <a:rPr lang="en-US" sz="1600" b="1" spc="-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stamp</a:t>
                      </a:r>
                      <a:r>
                        <a:rPr lang="en-US" sz="1600" b="1" spc="-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all pages</a:t>
                      </a:r>
                      <a:r>
                        <a:rPr lang="en-US" sz="1600" b="1" spc="-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and submit</a:t>
                      </a:r>
                      <a:r>
                        <a:rPr lang="en-US" sz="1600" b="1" spc="-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in the</a:t>
                      </a:r>
                      <a:r>
                        <a:rPr lang="en-US" sz="1600" b="1" spc="-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technical </a:t>
                      </a:r>
                      <a:r>
                        <a:rPr lang="en-US" sz="1600" b="1" spc="-25">
                          <a:solidFill>
                            <a:srgbClr val="212121"/>
                          </a:solidFill>
                          <a:effectLst/>
                          <a:latin typeface="Calibri" panose="020F0502020204030204" pitchFamily="34" charset="0"/>
                          <a:ea typeface="Calibri" panose="020F0502020204030204" pitchFamily="34" charset="0"/>
                          <a:cs typeface="Arial" panose="020B0604020202020204" pitchFamily="34" charset="0"/>
                        </a:rPr>
                        <a:t>bid</a:t>
                      </a:r>
                      <a:endParaRPr lang="en-US" sz="1600" b="1">
                        <a:effectLst/>
                        <a:latin typeface="Calibri" panose="020F0502020204030204" pitchFamily="34" charset="0"/>
                        <a:ea typeface="Calibri" panose="020F0502020204030204" pitchFamily="34" charset="0"/>
                        <a:cs typeface="Arial" panose="020B0604020202020204" pitchFamily="34" charset="0"/>
                      </a:endParaRPr>
                    </a:p>
                    <a:p>
                      <a:pPr marL="70485" marR="0">
                        <a:lnSpc>
                          <a:spcPts val="1130"/>
                        </a:lnSpc>
                        <a:spcBef>
                          <a:spcPts val="5"/>
                        </a:spcBef>
                        <a:spcAft>
                          <a:spcPts val="0"/>
                        </a:spcAft>
                      </a:pPr>
                      <a:r>
                        <a:rPr lang="en-US" sz="1600" b="1" spc="-10">
                          <a:solidFill>
                            <a:srgbClr val="212121"/>
                          </a:solidFill>
                          <a:effectLst/>
                          <a:latin typeface="Calibri" panose="020F0502020204030204" pitchFamily="34" charset="0"/>
                          <a:ea typeface="Calibri" panose="020F0502020204030204" pitchFamily="34" charset="0"/>
                          <a:cs typeface="Arial" panose="020B0604020202020204" pitchFamily="34" charset="0"/>
                        </a:rPr>
                        <a:t>.envelope</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82989507"/>
                  </a:ext>
                </a:extLst>
              </a:tr>
              <a:tr h="1253412">
                <a:tc>
                  <a:txBody>
                    <a:bodyPr/>
                    <a:lstStyle/>
                    <a:p>
                      <a:pPr marL="40005" marR="0">
                        <a:spcBef>
                          <a:spcPts val="5"/>
                        </a:spcBef>
                        <a:spcAft>
                          <a:spcPts val="0"/>
                        </a:spcAft>
                      </a:pP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5</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1275" marR="0">
                        <a:spcBef>
                          <a:spcPts val="5"/>
                        </a:spcBef>
                        <a:spcAft>
                          <a:spcPts val="0"/>
                        </a:spcAft>
                      </a:pP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D</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7465" marR="0">
                        <a:spcBef>
                          <a:spcPts val="5"/>
                        </a:spcBef>
                        <a:spcAft>
                          <a:spcPts val="0"/>
                        </a:spcAft>
                      </a:pPr>
                      <a:r>
                        <a:rPr lang="en-US" sz="16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DRC</a:t>
                      </a:r>
                      <a:r>
                        <a:rPr lang="en-US" sz="1600" b="1" spc="-1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Code</a:t>
                      </a:r>
                      <a:r>
                        <a:rPr lang="en-US" sz="1600" b="1" spc="-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of</a:t>
                      </a:r>
                      <a:r>
                        <a:rPr lang="en-US" sz="1600" b="1" spc="-1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Conduct</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marR="0">
                        <a:lnSpc>
                          <a:spcPts val="1215"/>
                        </a:lnSpc>
                        <a:spcBef>
                          <a:spcPts val="5"/>
                        </a:spcBef>
                        <a:spcAft>
                          <a:spcPts val="0"/>
                        </a:spcAft>
                      </a:pP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Complete</a:t>
                      </a:r>
                      <a:r>
                        <a:rPr lang="en-US" sz="1600" b="1" spc="-1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ALL</a:t>
                      </a:r>
                      <a:r>
                        <a:rPr lang="en-US" sz="1600" b="1" spc="-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sections</a:t>
                      </a:r>
                      <a:r>
                        <a:rPr lang="en-US" sz="1600" b="1" spc="-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in</a:t>
                      </a:r>
                      <a:r>
                        <a:rPr lang="en-US" sz="1600" b="1" spc="-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full,</a:t>
                      </a:r>
                      <a:r>
                        <a:rPr lang="en-US" sz="1600" b="1" spc="-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sign,</a:t>
                      </a:r>
                      <a:r>
                        <a:rPr lang="en-US" sz="1600" b="1" spc="-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stamp</a:t>
                      </a:r>
                      <a:r>
                        <a:rPr lang="en-US" sz="1600" b="1" spc="-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and</a:t>
                      </a:r>
                      <a:r>
                        <a:rPr lang="en-US" sz="1600" b="1" spc="-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submit</a:t>
                      </a:r>
                      <a:r>
                        <a:rPr lang="en-US" sz="1600" b="1" spc="-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spc="-25">
                          <a:solidFill>
                            <a:srgbClr val="212121"/>
                          </a:solidFill>
                          <a:effectLst/>
                          <a:latin typeface="Calibri" panose="020F0502020204030204" pitchFamily="34" charset="0"/>
                          <a:ea typeface="Calibri" panose="020F0502020204030204" pitchFamily="34" charset="0"/>
                          <a:cs typeface="Arial" panose="020B0604020202020204" pitchFamily="34" charset="0"/>
                        </a:rPr>
                        <a:t>in</a:t>
                      </a:r>
                      <a:endParaRPr lang="en-US" sz="1600" b="1">
                        <a:effectLst/>
                        <a:latin typeface="Calibri" panose="020F0502020204030204" pitchFamily="34" charset="0"/>
                        <a:ea typeface="Calibri" panose="020F0502020204030204" pitchFamily="34" charset="0"/>
                        <a:cs typeface="Arial" panose="020B0604020202020204" pitchFamily="34" charset="0"/>
                      </a:endParaRPr>
                    </a:p>
                    <a:p>
                      <a:pPr marL="68580" marR="0">
                        <a:lnSpc>
                          <a:spcPts val="1125"/>
                        </a:lnSpc>
                        <a:spcBef>
                          <a:spcPts val="0"/>
                        </a:spcBef>
                        <a:spcAft>
                          <a:spcPts val="0"/>
                        </a:spcAft>
                      </a:pP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the</a:t>
                      </a:r>
                      <a:r>
                        <a:rPr lang="en-US" sz="1600" b="1" spc="-3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technical</a:t>
                      </a:r>
                      <a:r>
                        <a:rPr lang="en-US" sz="1600" b="1" spc="-3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bid</a:t>
                      </a:r>
                      <a:r>
                        <a:rPr lang="en-US" sz="1600" b="1" spc="-4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spc="-10">
                          <a:solidFill>
                            <a:srgbClr val="212121"/>
                          </a:solidFill>
                          <a:effectLst/>
                          <a:latin typeface="Calibri" panose="020F0502020204030204" pitchFamily="34" charset="0"/>
                          <a:ea typeface="Calibri" panose="020F0502020204030204" pitchFamily="34" charset="0"/>
                          <a:cs typeface="Arial" panose="020B0604020202020204" pitchFamily="34" charset="0"/>
                        </a:rPr>
                        <a:t>envelope</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757620647"/>
                  </a:ext>
                </a:extLst>
              </a:tr>
              <a:tr h="1253412">
                <a:tc>
                  <a:txBody>
                    <a:bodyPr/>
                    <a:lstStyle/>
                    <a:p>
                      <a:pPr marL="40005" marR="0">
                        <a:spcBef>
                          <a:spcPts val="5"/>
                        </a:spcBef>
                        <a:spcAft>
                          <a:spcPts val="0"/>
                        </a:spcAft>
                      </a:pP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6</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41275" marR="0">
                        <a:spcBef>
                          <a:spcPts val="5"/>
                        </a:spcBef>
                        <a:spcAft>
                          <a:spcPts val="0"/>
                        </a:spcAft>
                      </a:pPr>
                      <a:r>
                        <a:rPr lang="en-US" sz="1600" b="1">
                          <a:solidFill>
                            <a:srgbClr val="212121"/>
                          </a:solidFill>
                          <a:effectLst/>
                          <a:latin typeface="Calibri" panose="020F0502020204030204" pitchFamily="34" charset="0"/>
                          <a:ea typeface="Calibri" panose="020F0502020204030204" pitchFamily="34" charset="0"/>
                          <a:cs typeface="Arial" panose="020B0604020202020204" pitchFamily="34" charset="0"/>
                        </a:rPr>
                        <a:t>E</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1595" marR="0">
                        <a:spcBef>
                          <a:spcPts val="5"/>
                        </a:spcBef>
                        <a:spcAft>
                          <a:spcPts val="0"/>
                        </a:spcAft>
                      </a:pPr>
                      <a:r>
                        <a:rPr lang="en-US" sz="1600" b="1" spc="-10" dirty="0">
                          <a:solidFill>
                            <a:srgbClr val="212121"/>
                          </a:solidFill>
                          <a:effectLst/>
                          <a:latin typeface="Calibri" panose="020F0502020204030204" pitchFamily="34" charset="0"/>
                          <a:ea typeface="Calibri" panose="020F0502020204030204" pitchFamily="34" charset="0"/>
                          <a:cs typeface="Arial" panose="020B0604020202020204" pitchFamily="34" charset="0"/>
                        </a:rPr>
                        <a:t>Supplier</a:t>
                      </a:r>
                      <a:r>
                        <a:rPr lang="en-US" sz="1600" b="1" spc="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spc="-10" dirty="0">
                          <a:solidFill>
                            <a:srgbClr val="212121"/>
                          </a:solidFill>
                          <a:effectLst/>
                          <a:latin typeface="Calibri" panose="020F0502020204030204" pitchFamily="34" charset="0"/>
                          <a:ea typeface="Calibri" panose="020F0502020204030204" pitchFamily="34" charset="0"/>
                          <a:cs typeface="Arial" panose="020B0604020202020204" pitchFamily="34" charset="0"/>
                        </a:rPr>
                        <a:t>Profile</a:t>
                      </a:r>
                      <a:r>
                        <a:rPr lang="en-US" sz="16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spc="-10" dirty="0">
                          <a:solidFill>
                            <a:srgbClr val="212121"/>
                          </a:solidFill>
                          <a:effectLst/>
                          <a:latin typeface="Calibri" panose="020F0502020204030204" pitchFamily="34" charset="0"/>
                          <a:ea typeface="Calibri" panose="020F0502020204030204" pitchFamily="34" charset="0"/>
                          <a:cs typeface="Arial" panose="020B0604020202020204" pitchFamily="34" charset="0"/>
                        </a:rPr>
                        <a:t>and</a:t>
                      </a:r>
                      <a:r>
                        <a:rPr lang="en-US" sz="1600" b="1" spc="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spc="-10" dirty="0">
                          <a:solidFill>
                            <a:srgbClr val="212121"/>
                          </a:solidFill>
                          <a:effectLst/>
                          <a:latin typeface="Calibri" panose="020F0502020204030204" pitchFamily="34" charset="0"/>
                          <a:ea typeface="Calibri" panose="020F0502020204030204" pitchFamily="34" charset="0"/>
                          <a:cs typeface="Arial" panose="020B0604020202020204" pitchFamily="34" charset="0"/>
                        </a:rPr>
                        <a:t>Registration</a:t>
                      </a:r>
                      <a:r>
                        <a:rPr lang="en-US" sz="1600" b="1" spc="1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spc="-20" dirty="0">
                          <a:solidFill>
                            <a:srgbClr val="212121"/>
                          </a:solidFill>
                          <a:effectLst/>
                          <a:latin typeface="Calibri" panose="020F0502020204030204" pitchFamily="34" charset="0"/>
                          <a:ea typeface="Calibri" panose="020F0502020204030204" pitchFamily="34" charset="0"/>
                          <a:cs typeface="Arial" panose="020B0604020202020204" pitchFamily="34" charset="0"/>
                        </a:rPr>
                        <a:t>Form</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51435" marR="0">
                        <a:lnSpc>
                          <a:spcPts val="1200"/>
                        </a:lnSpc>
                        <a:spcBef>
                          <a:spcPts val="0"/>
                        </a:spcBef>
                        <a:spcAft>
                          <a:spcPts val="0"/>
                        </a:spcAft>
                      </a:pPr>
                      <a:r>
                        <a:rPr lang="en-US" sz="16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Complete</a:t>
                      </a:r>
                      <a:r>
                        <a:rPr lang="en-US" sz="1600" b="1" spc="-6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ALL</a:t>
                      </a:r>
                      <a:r>
                        <a:rPr lang="en-US" sz="1600" b="1" spc="-5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sections</a:t>
                      </a:r>
                      <a:r>
                        <a:rPr lang="en-US" sz="1600" b="1" spc="-5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in</a:t>
                      </a:r>
                      <a:r>
                        <a:rPr lang="en-US" sz="1600" b="1" spc="-6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full,</a:t>
                      </a:r>
                      <a:r>
                        <a:rPr lang="en-US" sz="1600" b="1" spc="-5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sign,</a:t>
                      </a:r>
                      <a:r>
                        <a:rPr lang="en-US" sz="1600" b="1" spc="-5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stamp</a:t>
                      </a:r>
                      <a:r>
                        <a:rPr lang="en-US" sz="1600" b="1" spc="-6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and</a:t>
                      </a:r>
                      <a:r>
                        <a:rPr lang="en-US" sz="1600" b="1" spc="-5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submit</a:t>
                      </a:r>
                      <a:r>
                        <a:rPr lang="en-US" sz="1600" b="1" spc="-5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in</a:t>
                      </a:r>
                      <a:r>
                        <a:rPr lang="en-US" sz="1600" b="1" spc="-6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the technical bid envelope.</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256893102"/>
                  </a:ext>
                </a:extLst>
              </a:tr>
            </a:tbl>
          </a:graphicData>
        </a:graphic>
      </p:graphicFrame>
    </p:spTree>
    <p:extLst>
      <p:ext uri="{BB962C8B-B14F-4D97-AF65-F5344CB8AC3E}">
        <p14:creationId xmlns:p14="http://schemas.microsoft.com/office/powerpoint/2010/main" val="135254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454513" y="79899"/>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Mandatory Administrative Document required</a:t>
            </a:r>
          </a:p>
        </p:txBody>
      </p:sp>
      <p:graphicFrame>
        <p:nvGraphicFramePr>
          <p:cNvPr id="2" name="Table 2">
            <a:extLst>
              <a:ext uri="{FF2B5EF4-FFF2-40B4-BE49-F238E27FC236}">
                <a16:creationId xmlns:a16="http://schemas.microsoft.com/office/drawing/2014/main" id="{9DC9AE1B-EBE6-6B4A-C88F-BF654DD2118F}"/>
              </a:ext>
            </a:extLst>
          </p:cNvPr>
          <p:cNvGraphicFramePr>
            <a:graphicFrameLocks noGrp="1"/>
          </p:cNvGraphicFramePr>
          <p:nvPr>
            <p:extLst>
              <p:ext uri="{D42A27DB-BD31-4B8C-83A1-F6EECF244321}">
                <p14:modId xmlns:p14="http://schemas.microsoft.com/office/powerpoint/2010/main" val="2943832389"/>
              </p:ext>
            </p:extLst>
          </p:nvPr>
        </p:nvGraphicFramePr>
        <p:xfrm>
          <a:off x="618836" y="539748"/>
          <a:ext cx="7666183" cy="4637085"/>
        </p:xfrm>
        <a:graphic>
          <a:graphicData uri="http://schemas.openxmlformats.org/drawingml/2006/table">
            <a:tbl>
              <a:tblPr firstRow="1" bandRow="1">
                <a:tableStyleId>{5C22544A-7EE6-4342-B048-85BDC9FD1C3A}</a:tableStyleId>
              </a:tblPr>
              <a:tblGrid>
                <a:gridCol w="567706">
                  <a:extLst>
                    <a:ext uri="{9D8B030D-6E8A-4147-A177-3AD203B41FA5}">
                      <a16:colId xmlns:a16="http://schemas.microsoft.com/office/drawing/2014/main" val="1322362877"/>
                    </a:ext>
                  </a:extLst>
                </a:gridCol>
                <a:gridCol w="663431">
                  <a:extLst>
                    <a:ext uri="{9D8B030D-6E8A-4147-A177-3AD203B41FA5}">
                      <a16:colId xmlns:a16="http://schemas.microsoft.com/office/drawing/2014/main" val="1638913927"/>
                    </a:ext>
                  </a:extLst>
                </a:gridCol>
                <a:gridCol w="2907171">
                  <a:extLst>
                    <a:ext uri="{9D8B030D-6E8A-4147-A177-3AD203B41FA5}">
                      <a16:colId xmlns:a16="http://schemas.microsoft.com/office/drawing/2014/main" val="2843715713"/>
                    </a:ext>
                  </a:extLst>
                </a:gridCol>
                <a:gridCol w="3527875">
                  <a:extLst>
                    <a:ext uri="{9D8B030D-6E8A-4147-A177-3AD203B41FA5}">
                      <a16:colId xmlns:a16="http://schemas.microsoft.com/office/drawing/2014/main" val="3069005312"/>
                    </a:ext>
                  </a:extLst>
                </a:gridCol>
              </a:tblGrid>
              <a:tr h="567961">
                <a:tc>
                  <a:txBody>
                    <a:bodyPr/>
                    <a:lstStyle/>
                    <a:p>
                      <a:pPr marL="67945" marR="0" algn="ctr">
                        <a:lnSpc>
                          <a:spcPts val="134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tc>
                  <a:txBody>
                    <a:bodyPr/>
                    <a:lstStyle/>
                    <a:p>
                      <a:pPr marL="66675" marR="0" algn="ctr">
                        <a:lnSpc>
                          <a:spcPts val="134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Annex</a:t>
                      </a:r>
                      <a:r>
                        <a:rPr lang="en-US" sz="1600" b="1" spc="-2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b="1" spc="-5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tc>
                  <a:txBody>
                    <a:bodyPr/>
                    <a:lstStyle/>
                    <a:p>
                      <a:pPr marL="62865" marR="0" algn="ctr">
                        <a:lnSpc>
                          <a:spcPts val="1340"/>
                        </a:lnSpc>
                        <a:spcBef>
                          <a:spcPts val="0"/>
                        </a:spcBef>
                        <a:spcAft>
                          <a:spcPts val="0"/>
                        </a:spcAft>
                      </a:pPr>
                      <a:r>
                        <a:rPr lang="en-US" sz="16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Document Type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tc>
                  <a:txBody>
                    <a:bodyPr/>
                    <a:lstStyle/>
                    <a:p>
                      <a:pPr marL="51435" marR="0" algn="ctr">
                        <a:lnSpc>
                          <a:spcPts val="1340"/>
                        </a:lnSpc>
                        <a:spcBef>
                          <a:spcPts val="0"/>
                        </a:spcBef>
                        <a:spcAft>
                          <a:spcPts val="0"/>
                        </a:spcAft>
                      </a:pPr>
                      <a:r>
                        <a:rPr lang="en-US" sz="16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Instructions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extLst>
                  <a:ext uri="{0D108BD9-81ED-4DB2-BD59-A6C34878D82A}">
                    <a16:rowId xmlns:a16="http://schemas.microsoft.com/office/drawing/2014/main" val="367130675"/>
                  </a:ext>
                </a:extLst>
              </a:tr>
              <a:tr h="1318631">
                <a:tc>
                  <a:txBody>
                    <a:bodyPr/>
                    <a:lstStyle/>
                    <a:p>
                      <a:pPr marL="67945" marR="0">
                        <a:spcBef>
                          <a:spcPts val="5"/>
                        </a:spcBef>
                        <a:spcAft>
                          <a:spcPts val="0"/>
                        </a:spcAft>
                      </a:pPr>
                      <a:r>
                        <a:rPr lang="en-US" sz="1400" b="1">
                          <a:solidFill>
                            <a:srgbClr val="212121"/>
                          </a:solidFill>
                          <a:effectLst/>
                          <a:latin typeface="Calibri" panose="020F0502020204030204" pitchFamily="34" charset="0"/>
                          <a:ea typeface="Calibri" panose="020F0502020204030204" pitchFamily="34" charset="0"/>
                          <a:cs typeface="Arial" panose="020B0604020202020204" pitchFamily="34" charset="0"/>
                        </a:rPr>
                        <a:t>7</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7945" marR="0">
                        <a:spcBef>
                          <a:spcPts val="5"/>
                        </a:spcBef>
                        <a:spcAft>
                          <a:spcPts val="0"/>
                        </a:spcAft>
                      </a:pPr>
                      <a:r>
                        <a:rPr lang="en-US" sz="1400" b="1">
                          <a:solidFill>
                            <a:srgbClr val="212121"/>
                          </a:solidFill>
                          <a:effectLst/>
                          <a:latin typeface="Calibri" panose="020F0502020204030204" pitchFamily="34" charset="0"/>
                          <a:ea typeface="Calibri" panose="020F0502020204030204" pitchFamily="34" charset="0"/>
                          <a:cs typeface="Arial" panose="020B0604020202020204" pitchFamily="34" charset="0"/>
                        </a:rPr>
                        <a:t>F</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7945" marR="0">
                        <a:spcBef>
                          <a:spcPts val="5"/>
                        </a:spcBef>
                        <a:spcAft>
                          <a:spcPts val="0"/>
                        </a:spcAft>
                      </a:pP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Term</a:t>
                      </a:r>
                      <a:r>
                        <a:rPr lang="en-US" sz="1400" b="1" spc="-4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of</a:t>
                      </a:r>
                      <a:r>
                        <a:rPr lang="en-US" sz="1400" b="1" spc="-4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Reference-</a:t>
                      </a:r>
                      <a:r>
                        <a:rPr lang="en-US" sz="1400" b="1" spc="-25" dirty="0">
                          <a:solidFill>
                            <a:srgbClr val="212121"/>
                          </a:solidFill>
                          <a:effectLst/>
                          <a:latin typeface="Calibri" panose="020F0502020204030204" pitchFamily="34" charset="0"/>
                          <a:ea typeface="Calibri" panose="020F0502020204030204" pitchFamily="34" charset="0"/>
                          <a:cs typeface="Arial" panose="020B0604020202020204" pitchFamily="34" charset="0"/>
                        </a:rPr>
                        <a:t>TOR</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7310" marR="0">
                        <a:spcBef>
                          <a:spcPts val="5"/>
                        </a:spcBef>
                        <a:spcAft>
                          <a:spcPts val="0"/>
                        </a:spcAft>
                      </a:pP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To</a:t>
                      </a:r>
                      <a:r>
                        <a:rPr lang="en-US" sz="1400" b="1" spc="4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be</a:t>
                      </a:r>
                      <a:r>
                        <a:rPr lang="en-US" sz="1400" b="1" spc="4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signed</a:t>
                      </a:r>
                      <a:r>
                        <a:rPr lang="en-US" sz="1400" b="1" spc="4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and</a:t>
                      </a:r>
                      <a:r>
                        <a:rPr lang="en-US" sz="1400" b="1" spc="4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stamped</a:t>
                      </a:r>
                      <a:r>
                        <a:rPr lang="en-US" sz="1400" b="1" spc="4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as</a:t>
                      </a:r>
                      <a:r>
                        <a:rPr lang="en-US" sz="1400" b="1" spc="4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a</a:t>
                      </a:r>
                      <a:r>
                        <a:rPr lang="en-US" sz="1400" b="1" spc="4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confirmation</a:t>
                      </a:r>
                      <a:r>
                        <a:rPr lang="en-US" sz="1400" b="1" spc="4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and acceptance</a:t>
                      </a:r>
                      <a:r>
                        <a:rPr lang="en-US" sz="1400" b="1" spc="16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of</a:t>
                      </a:r>
                      <a:r>
                        <a:rPr lang="en-US" sz="1400" b="1" spc="16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the</a:t>
                      </a:r>
                      <a:r>
                        <a:rPr lang="en-US" sz="1400" b="1" spc="16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TOR</a:t>
                      </a:r>
                      <a:r>
                        <a:rPr lang="en-US" sz="1400" b="1" spc="16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and</a:t>
                      </a:r>
                      <a:r>
                        <a:rPr lang="en-US" sz="1400" b="1" spc="16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submit</a:t>
                      </a:r>
                      <a:r>
                        <a:rPr lang="en-US" sz="1400" b="1" spc="17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in</a:t>
                      </a:r>
                      <a:r>
                        <a:rPr lang="en-US" sz="1400" b="1" spc="16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the</a:t>
                      </a:r>
                      <a:r>
                        <a:rPr lang="en-US" sz="1400" b="1" spc="16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technical</a:t>
                      </a:r>
                      <a:r>
                        <a:rPr lang="en-US" sz="1400" b="1" spc="16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spc="-25" dirty="0">
                          <a:solidFill>
                            <a:srgbClr val="212121"/>
                          </a:solidFill>
                          <a:effectLst/>
                          <a:latin typeface="Calibri" panose="020F0502020204030204" pitchFamily="34" charset="0"/>
                          <a:ea typeface="Calibri" panose="020F0502020204030204" pitchFamily="34" charset="0"/>
                          <a:cs typeface="Arial" panose="020B0604020202020204" pitchFamily="34" charset="0"/>
                        </a:rPr>
                        <a:t>bid</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marL="67310" marR="0">
                        <a:lnSpc>
                          <a:spcPts val="1110"/>
                        </a:lnSpc>
                        <a:spcBef>
                          <a:spcPts val="0"/>
                        </a:spcBef>
                        <a:spcAft>
                          <a:spcPts val="0"/>
                        </a:spcAft>
                      </a:pPr>
                      <a:r>
                        <a:rPr lang="en-US" sz="1400" b="1" spc="-10" dirty="0">
                          <a:solidFill>
                            <a:srgbClr val="212121"/>
                          </a:solidFill>
                          <a:effectLst/>
                          <a:latin typeface="Calibri" panose="020F0502020204030204" pitchFamily="34" charset="0"/>
                          <a:ea typeface="Calibri" panose="020F0502020204030204" pitchFamily="34" charset="0"/>
                          <a:cs typeface="Arial" panose="020B0604020202020204" pitchFamily="34" charset="0"/>
                        </a:rPr>
                        <a:t>envelope.</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82989507"/>
                  </a:ext>
                </a:extLst>
              </a:tr>
              <a:tr h="1318631">
                <a:tc>
                  <a:txBody>
                    <a:bodyPr/>
                    <a:lstStyle/>
                    <a:p>
                      <a:pPr marL="67945" marR="0">
                        <a:spcBef>
                          <a:spcPts val="5"/>
                        </a:spcBef>
                        <a:spcAft>
                          <a:spcPts val="0"/>
                        </a:spcAft>
                      </a:pPr>
                      <a:r>
                        <a:rPr lang="en-US" sz="1400" b="1">
                          <a:solidFill>
                            <a:srgbClr val="212121"/>
                          </a:solidFill>
                          <a:effectLst/>
                          <a:latin typeface="Calibri" panose="020F0502020204030204" pitchFamily="34" charset="0"/>
                          <a:ea typeface="Calibri" panose="020F0502020204030204" pitchFamily="34" charset="0"/>
                          <a:cs typeface="Arial" panose="020B0604020202020204" pitchFamily="34" charset="0"/>
                        </a:rPr>
                        <a:t>8</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7945" marR="0">
                        <a:spcBef>
                          <a:spcPts val="5"/>
                        </a:spcBef>
                        <a:spcAft>
                          <a:spcPts val="0"/>
                        </a:spcAft>
                      </a:pPr>
                      <a:r>
                        <a:rPr lang="en-US" sz="1400" b="1">
                          <a:solidFill>
                            <a:srgbClr val="212121"/>
                          </a:solidFill>
                          <a:effectLst/>
                          <a:latin typeface="Calibri" panose="020F0502020204030204" pitchFamily="34" charset="0"/>
                          <a:ea typeface="Calibri" panose="020F0502020204030204" pitchFamily="34" charset="0"/>
                          <a:cs typeface="Arial" panose="020B0604020202020204" pitchFamily="34" charset="0"/>
                        </a:rPr>
                        <a:t>G</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7945" marR="0">
                        <a:spcBef>
                          <a:spcPts val="5"/>
                        </a:spcBef>
                        <a:spcAft>
                          <a:spcPts val="0"/>
                        </a:spcAft>
                      </a:pPr>
                      <a:r>
                        <a:rPr lang="en-US" sz="1400" b="1">
                          <a:solidFill>
                            <a:srgbClr val="212121"/>
                          </a:solidFill>
                          <a:effectLst/>
                          <a:latin typeface="Calibri" panose="020F0502020204030204" pitchFamily="34" charset="0"/>
                          <a:ea typeface="Calibri" panose="020F0502020204030204" pitchFamily="34" charset="0"/>
                          <a:cs typeface="Arial" panose="020B0604020202020204" pitchFamily="34" charset="0"/>
                        </a:rPr>
                        <a:t>Reference</a:t>
                      </a:r>
                      <a:r>
                        <a:rPr lang="en-US" sz="1400" b="1" spc="-5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spc="-20">
                          <a:solidFill>
                            <a:srgbClr val="212121"/>
                          </a:solidFill>
                          <a:effectLst/>
                          <a:latin typeface="Calibri" panose="020F0502020204030204" pitchFamily="34" charset="0"/>
                          <a:ea typeface="Calibri" panose="020F0502020204030204" pitchFamily="34" charset="0"/>
                          <a:cs typeface="Arial" panose="020B0604020202020204" pitchFamily="34" charset="0"/>
                        </a:rPr>
                        <a:t>List</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7310" marR="59690" algn="just">
                        <a:spcBef>
                          <a:spcPts val="5"/>
                        </a:spcBef>
                        <a:spcAft>
                          <a:spcPts val="0"/>
                        </a:spcAft>
                      </a:pP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List</a:t>
                      </a:r>
                      <a:r>
                        <a:rPr lang="en-US" sz="1400" b="1" spc="-6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of</a:t>
                      </a:r>
                      <a:r>
                        <a:rPr lang="en-US" sz="1400" b="1" spc="-5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past</a:t>
                      </a:r>
                      <a:r>
                        <a:rPr lang="en-US" sz="1400" b="1" spc="-5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and</a:t>
                      </a:r>
                      <a:r>
                        <a:rPr lang="en-US" sz="1400" b="1" spc="-6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current</a:t>
                      </a:r>
                      <a:r>
                        <a:rPr lang="en-US" sz="1400" b="1" spc="-5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clients</a:t>
                      </a:r>
                      <a:r>
                        <a:rPr lang="en-US" sz="1400" b="1" spc="-5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including</a:t>
                      </a:r>
                      <a:r>
                        <a:rPr lang="en-US" sz="1400" b="1" spc="-6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INGOs/NGOs</a:t>
                      </a:r>
                      <a:r>
                        <a:rPr lang="en-US" sz="1400" b="1" spc="-5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using the company’s services, with contact details of the mentioned clients for the last 3-5 years. Complete ALL sections</a:t>
                      </a:r>
                      <a:r>
                        <a:rPr lang="en-US" sz="1400" b="1" spc="-3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in</a:t>
                      </a:r>
                      <a:r>
                        <a:rPr lang="en-US" sz="1400" b="1" spc="-3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full,</a:t>
                      </a:r>
                      <a:r>
                        <a:rPr lang="en-US" sz="1400" b="1" spc="-3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sign,</a:t>
                      </a:r>
                      <a:r>
                        <a:rPr lang="en-US" sz="1400" b="1" spc="-3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stamp</a:t>
                      </a:r>
                      <a:r>
                        <a:rPr lang="en-US" sz="1400" b="1" spc="-2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and</a:t>
                      </a:r>
                      <a:r>
                        <a:rPr lang="en-US" sz="1400" b="1" spc="-3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submit</a:t>
                      </a:r>
                      <a:r>
                        <a:rPr lang="en-US" sz="1400" b="1" spc="-3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in</a:t>
                      </a:r>
                      <a:r>
                        <a:rPr lang="en-US" sz="1400" b="1" spc="-2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the</a:t>
                      </a:r>
                      <a:r>
                        <a:rPr lang="en-US" sz="1400" b="1" spc="-3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technical</a:t>
                      </a:r>
                      <a:r>
                        <a:rPr lang="en-US" sz="1400" b="1" spc="-3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spc="-25" dirty="0">
                          <a:solidFill>
                            <a:srgbClr val="212121"/>
                          </a:solidFill>
                          <a:effectLst/>
                          <a:latin typeface="Calibri" panose="020F0502020204030204" pitchFamily="34" charset="0"/>
                          <a:ea typeface="Calibri" panose="020F0502020204030204" pitchFamily="34" charset="0"/>
                          <a:cs typeface="Arial" panose="020B0604020202020204" pitchFamily="34" charset="0"/>
                        </a:rPr>
                        <a:t>bid</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marL="67310" marR="0">
                        <a:lnSpc>
                          <a:spcPts val="1115"/>
                        </a:lnSpc>
                        <a:spcBef>
                          <a:spcPts val="0"/>
                        </a:spcBef>
                        <a:spcAft>
                          <a:spcPts val="0"/>
                        </a:spcAft>
                      </a:pPr>
                      <a:r>
                        <a:rPr lang="en-US" sz="1400" b="1" spc="-10" dirty="0">
                          <a:solidFill>
                            <a:srgbClr val="212121"/>
                          </a:solidFill>
                          <a:effectLst/>
                          <a:latin typeface="Calibri" panose="020F0502020204030204" pitchFamily="34" charset="0"/>
                          <a:ea typeface="Calibri" panose="020F0502020204030204" pitchFamily="34" charset="0"/>
                          <a:cs typeface="Arial" panose="020B0604020202020204" pitchFamily="34" charset="0"/>
                        </a:rPr>
                        <a:t>envelope.</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757620647"/>
                  </a:ext>
                </a:extLst>
              </a:tr>
              <a:tr h="1318631">
                <a:tc>
                  <a:txBody>
                    <a:bodyPr/>
                    <a:lstStyle/>
                    <a:p>
                      <a:pPr marL="67945" marR="0">
                        <a:spcBef>
                          <a:spcPts val="5"/>
                        </a:spcBef>
                        <a:spcAft>
                          <a:spcPts val="0"/>
                        </a:spcAft>
                      </a:pPr>
                      <a:r>
                        <a:rPr lang="en-US" sz="1400" b="1">
                          <a:solidFill>
                            <a:srgbClr val="212121"/>
                          </a:solidFill>
                          <a:effectLst/>
                          <a:latin typeface="Calibri" panose="020F0502020204030204" pitchFamily="34" charset="0"/>
                          <a:ea typeface="Calibri" panose="020F0502020204030204" pitchFamily="34" charset="0"/>
                          <a:cs typeface="Arial" panose="020B0604020202020204" pitchFamily="34" charset="0"/>
                        </a:rPr>
                        <a:t>9</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7945" marR="0">
                        <a:spcBef>
                          <a:spcPts val="5"/>
                        </a:spcBef>
                        <a:spcAft>
                          <a:spcPts val="0"/>
                        </a:spcAft>
                      </a:pPr>
                      <a:r>
                        <a:rPr lang="en-US" sz="1400" b="1">
                          <a:solidFill>
                            <a:srgbClr val="212121"/>
                          </a:solidFill>
                          <a:effectLst/>
                          <a:latin typeface="Calibri" panose="020F0502020204030204" pitchFamily="34" charset="0"/>
                          <a:ea typeface="Calibri" panose="020F0502020204030204" pitchFamily="34" charset="0"/>
                          <a:cs typeface="Arial" panose="020B0604020202020204" pitchFamily="34" charset="0"/>
                        </a:rPr>
                        <a:t>H</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7945" marR="0">
                        <a:spcBef>
                          <a:spcPts val="5"/>
                        </a:spcBef>
                        <a:spcAft>
                          <a:spcPts val="0"/>
                        </a:spcAft>
                      </a:pPr>
                      <a:r>
                        <a:rPr lang="en-US" sz="1400" b="1">
                          <a:solidFill>
                            <a:srgbClr val="212121"/>
                          </a:solidFill>
                          <a:effectLst/>
                          <a:latin typeface="Calibri" panose="020F0502020204030204" pitchFamily="34" charset="0"/>
                          <a:ea typeface="Calibri" panose="020F0502020204030204" pitchFamily="34" charset="0"/>
                          <a:cs typeface="Arial" panose="020B0604020202020204" pitchFamily="34" charset="0"/>
                        </a:rPr>
                        <a:t>Standard</a:t>
                      </a:r>
                      <a:r>
                        <a:rPr lang="en-US" sz="1400" b="1" spc="-4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a:solidFill>
                            <a:srgbClr val="212121"/>
                          </a:solidFill>
                          <a:effectLst/>
                          <a:latin typeface="Calibri" panose="020F0502020204030204" pitchFamily="34" charset="0"/>
                          <a:ea typeface="Calibri" panose="020F0502020204030204" pitchFamily="34" charset="0"/>
                          <a:cs typeface="Arial" panose="020B0604020202020204" pitchFamily="34" charset="0"/>
                        </a:rPr>
                        <a:t>Purchase</a:t>
                      </a:r>
                      <a:r>
                        <a:rPr lang="en-US" sz="1400" b="1" spc="-5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a:solidFill>
                            <a:srgbClr val="212121"/>
                          </a:solidFill>
                          <a:effectLst/>
                          <a:latin typeface="Calibri" panose="020F0502020204030204" pitchFamily="34" charset="0"/>
                          <a:ea typeface="Calibri" panose="020F0502020204030204" pitchFamily="34" charset="0"/>
                          <a:cs typeface="Arial" panose="020B0604020202020204" pitchFamily="34" charset="0"/>
                        </a:rPr>
                        <a:t>Agreement</a:t>
                      </a:r>
                      <a:r>
                        <a:rPr lang="en-US" sz="1400" b="1" spc="-45">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spc="-10">
                          <a:solidFill>
                            <a:srgbClr val="212121"/>
                          </a:solidFill>
                          <a:effectLst/>
                          <a:latin typeface="Calibri" panose="020F0502020204030204" pitchFamily="34" charset="0"/>
                          <a:ea typeface="Calibri" panose="020F0502020204030204" pitchFamily="34" charset="0"/>
                          <a:cs typeface="Arial" panose="020B0604020202020204" pitchFamily="34" charset="0"/>
                        </a:rPr>
                        <a:t>template</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7310" marR="0">
                        <a:spcBef>
                          <a:spcPts val="5"/>
                        </a:spcBef>
                        <a:spcAft>
                          <a:spcPts val="0"/>
                        </a:spcAft>
                      </a:pP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To</a:t>
                      </a:r>
                      <a:r>
                        <a:rPr lang="en-US" sz="1400" b="1" spc="4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be</a:t>
                      </a:r>
                      <a:r>
                        <a:rPr lang="en-US" sz="1400" b="1" spc="4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signed</a:t>
                      </a:r>
                      <a:r>
                        <a:rPr lang="en-US" sz="1400" b="1" spc="4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and</a:t>
                      </a:r>
                      <a:r>
                        <a:rPr lang="en-US" sz="1400" b="1" spc="4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stamped</a:t>
                      </a:r>
                      <a:r>
                        <a:rPr lang="en-US" sz="1400" b="1" spc="4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as</a:t>
                      </a:r>
                      <a:r>
                        <a:rPr lang="en-US" sz="1400" b="1" spc="4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a</a:t>
                      </a:r>
                      <a:r>
                        <a:rPr lang="en-US" sz="1400" b="1" spc="4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confirmation</a:t>
                      </a:r>
                      <a:r>
                        <a:rPr lang="en-US" sz="1400" b="1" spc="4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and acceptance</a:t>
                      </a:r>
                      <a:r>
                        <a:rPr lang="en-US" sz="1400" b="1" spc="-1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of</a:t>
                      </a:r>
                      <a:r>
                        <a:rPr lang="en-US" sz="1400" b="1" spc="-1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the</a:t>
                      </a:r>
                      <a:r>
                        <a:rPr lang="en-US" sz="1400" b="1" spc="-1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template,</a:t>
                      </a:r>
                      <a:r>
                        <a:rPr lang="en-US" sz="1400" b="1" spc="-1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err="1">
                          <a:solidFill>
                            <a:srgbClr val="212121"/>
                          </a:solidFill>
                          <a:effectLst/>
                          <a:latin typeface="Calibri" panose="020F0502020204030204" pitchFamily="34" charset="0"/>
                          <a:ea typeface="Calibri" panose="020F0502020204030204" pitchFamily="34" charset="0"/>
                          <a:cs typeface="Arial" panose="020B0604020202020204" pitchFamily="34" charset="0"/>
                        </a:rPr>
                        <a:t>submited</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 in</a:t>
                      </a:r>
                      <a:r>
                        <a:rPr lang="en-US" sz="1400" b="1" spc="-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the</a:t>
                      </a:r>
                      <a:r>
                        <a:rPr lang="en-US" sz="1400" b="1" spc="-1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212121"/>
                          </a:solidFill>
                          <a:effectLst/>
                          <a:latin typeface="Calibri" panose="020F0502020204030204" pitchFamily="34" charset="0"/>
                          <a:ea typeface="Calibri" panose="020F0502020204030204" pitchFamily="34" charset="0"/>
                          <a:cs typeface="Arial" panose="020B0604020202020204" pitchFamily="34" charset="0"/>
                        </a:rPr>
                        <a:t>technical</a:t>
                      </a:r>
                      <a:r>
                        <a:rPr lang="en-US" sz="1400" b="1" spc="-5"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en-US" sz="1400" b="1" spc="-25" dirty="0">
                          <a:solidFill>
                            <a:srgbClr val="212121"/>
                          </a:solidFill>
                          <a:effectLst/>
                          <a:latin typeface="Calibri" panose="020F0502020204030204" pitchFamily="34" charset="0"/>
                          <a:ea typeface="Calibri" panose="020F0502020204030204" pitchFamily="34" charset="0"/>
                          <a:cs typeface="Arial" panose="020B0604020202020204" pitchFamily="34" charset="0"/>
                        </a:rPr>
                        <a:t>bid</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marL="67310" marR="0">
                        <a:lnSpc>
                          <a:spcPts val="1110"/>
                        </a:lnSpc>
                        <a:spcBef>
                          <a:spcPts val="0"/>
                        </a:spcBef>
                        <a:spcAft>
                          <a:spcPts val="0"/>
                        </a:spcAft>
                      </a:pPr>
                      <a:r>
                        <a:rPr lang="en-US" sz="1400" b="1" spc="-10" dirty="0">
                          <a:solidFill>
                            <a:srgbClr val="212121"/>
                          </a:solidFill>
                          <a:effectLst/>
                          <a:latin typeface="Calibri" panose="020F0502020204030204" pitchFamily="34" charset="0"/>
                          <a:ea typeface="Calibri" panose="020F0502020204030204" pitchFamily="34" charset="0"/>
                          <a:cs typeface="Arial" panose="020B0604020202020204" pitchFamily="34" charset="0"/>
                        </a:rPr>
                        <a:t>envelope.</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256893102"/>
                  </a:ext>
                </a:extLst>
              </a:tr>
            </a:tbl>
          </a:graphicData>
        </a:graphic>
      </p:graphicFrame>
    </p:spTree>
    <p:extLst>
      <p:ext uri="{BB962C8B-B14F-4D97-AF65-F5344CB8AC3E}">
        <p14:creationId xmlns:p14="http://schemas.microsoft.com/office/powerpoint/2010/main" val="293882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76FC194-9DA1-4E76-8451-1A895D6CCB55}"/>
              </a:ext>
            </a:extLst>
          </p:cNvPr>
          <p:cNvSpPr>
            <a:spLocks noGrp="1"/>
          </p:cNvSpPr>
          <p:nvPr>
            <p:ph type="body" sz="quarter" idx="16"/>
          </p:nvPr>
        </p:nvSpPr>
        <p:spPr>
          <a:xfrm>
            <a:off x="1" y="3295450"/>
            <a:ext cx="9143999" cy="1863516"/>
          </a:xfrm>
        </p:spPr>
        <p:txBody>
          <a:bodyPr/>
          <a:lstStyle/>
          <a:p>
            <a:endParaRPr lang="en-GB" dirty="0"/>
          </a:p>
        </p:txBody>
      </p:sp>
      <p:sp>
        <p:nvSpPr>
          <p:cNvPr id="5" name="Pladsholder til tekst 4">
            <a:extLst>
              <a:ext uri="{FF2B5EF4-FFF2-40B4-BE49-F238E27FC236}">
                <a16:creationId xmlns:a16="http://schemas.microsoft.com/office/drawing/2014/main" id="{AFDEA0DF-A9F2-4313-9223-D645F0A0DB32}"/>
              </a:ext>
            </a:extLst>
          </p:cNvPr>
          <p:cNvSpPr>
            <a:spLocks noGrp="1"/>
          </p:cNvSpPr>
          <p:nvPr>
            <p:ph type="body" sz="quarter" idx="19"/>
          </p:nvPr>
        </p:nvSpPr>
        <p:spPr/>
        <p:txBody>
          <a:bodyPr/>
          <a:lstStyle/>
          <a:p>
            <a:endParaRPr lang="en-GB" dirty="0"/>
          </a:p>
        </p:txBody>
      </p:sp>
      <p:sp>
        <p:nvSpPr>
          <p:cNvPr id="7" name="Pladsholder til indhold 6">
            <a:extLst>
              <a:ext uri="{FF2B5EF4-FFF2-40B4-BE49-F238E27FC236}">
                <a16:creationId xmlns:a16="http://schemas.microsoft.com/office/drawing/2014/main" id="{EC1CB467-D7EA-45D3-825C-7C23C62E1990}"/>
              </a:ext>
            </a:extLst>
          </p:cNvPr>
          <p:cNvSpPr>
            <a:spLocks noGrp="1"/>
          </p:cNvSpPr>
          <p:nvPr>
            <p:ph sz="quarter" idx="11"/>
          </p:nvPr>
        </p:nvSpPr>
        <p:spPr>
          <a:xfrm>
            <a:off x="565200" y="2389226"/>
            <a:ext cx="5400000" cy="2457982"/>
          </a:xfrm>
        </p:spPr>
        <p:txBody>
          <a:bodyPr/>
          <a:lstStyle/>
          <a:p>
            <a:pPr algn="ctr"/>
            <a:r>
              <a:rPr lang="en-US" sz="1400" b="1" i="0" u="none" strike="noStrike" baseline="0" dirty="0">
                <a:latin typeface="Calibri" panose="020F0502020204030204" pitchFamily="34" charset="0"/>
              </a:rPr>
              <a:t>Request for Proposal No.: DRC/RFP/PA/31102022/WLI/SAH </a:t>
            </a:r>
          </a:p>
          <a:p>
            <a:pPr algn="ctr"/>
            <a:r>
              <a:rPr lang="en-US" sz="1400" b="1" i="0" u="none" strike="noStrike" baseline="0" dirty="0">
                <a:latin typeface="Calibri" panose="020F0502020204030204" pitchFamily="34" charset="0"/>
              </a:rPr>
              <a:t>Provision of Work-injury and life Insurance Service for DRC Yemen Staff for One Year in 2022/2023</a:t>
            </a:r>
            <a:endParaRPr lang="en-US" sz="12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35302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454513" y="79899"/>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Required Administrative Document</a:t>
            </a:r>
          </a:p>
        </p:txBody>
      </p:sp>
      <p:graphicFrame>
        <p:nvGraphicFramePr>
          <p:cNvPr id="2" name="Table 2">
            <a:extLst>
              <a:ext uri="{FF2B5EF4-FFF2-40B4-BE49-F238E27FC236}">
                <a16:creationId xmlns:a16="http://schemas.microsoft.com/office/drawing/2014/main" id="{9DC9AE1B-EBE6-6B4A-C88F-BF654DD2118F}"/>
              </a:ext>
            </a:extLst>
          </p:cNvPr>
          <p:cNvGraphicFramePr>
            <a:graphicFrameLocks noGrp="1"/>
          </p:cNvGraphicFramePr>
          <p:nvPr>
            <p:extLst>
              <p:ext uri="{D42A27DB-BD31-4B8C-83A1-F6EECF244321}">
                <p14:modId xmlns:p14="http://schemas.microsoft.com/office/powerpoint/2010/main" val="2711817710"/>
              </p:ext>
            </p:extLst>
          </p:nvPr>
        </p:nvGraphicFramePr>
        <p:xfrm>
          <a:off x="721892" y="539748"/>
          <a:ext cx="7289868" cy="3846300"/>
        </p:xfrm>
        <a:graphic>
          <a:graphicData uri="http://schemas.openxmlformats.org/drawingml/2006/table">
            <a:tbl>
              <a:tblPr firstRow="1" bandRow="1">
                <a:tableStyleId>{5C22544A-7EE6-4342-B048-85BDC9FD1C3A}</a:tableStyleId>
              </a:tblPr>
              <a:tblGrid>
                <a:gridCol w="539838">
                  <a:extLst>
                    <a:ext uri="{9D8B030D-6E8A-4147-A177-3AD203B41FA5}">
                      <a16:colId xmlns:a16="http://schemas.microsoft.com/office/drawing/2014/main" val="1322362877"/>
                    </a:ext>
                  </a:extLst>
                </a:gridCol>
                <a:gridCol w="630865">
                  <a:extLst>
                    <a:ext uri="{9D8B030D-6E8A-4147-A177-3AD203B41FA5}">
                      <a16:colId xmlns:a16="http://schemas.microsoft.com/office/drawing/2014/main" val="1638913927"/>
                    </a:ext>
                  </a:extLst>
                </a:gridCol>
                <a:gridCol w="2764465">
                  <a:extLst>
                    <a:ext uri="{9D8B030D-6E8A-4147-A177-3AD203B41FA5}">
                      <a16:colId xmlns:a16="http://schemas.microsoft.com/office/drawing/2014/main" val="2843715713"/>
                    </a:ext>
                  </a:extLst>
                </a:gridCol>
                <a:gridCol w="3354700">
                  <a:extLst>
                    <a:ext uri="{9D8B030D-6E8A-4147-A177-3AD203B41FA5}">
                      <a16:colId xmlns:a16="http://schemas.microsoft.com/office/drawing/2014/main" val="3069005312"/>
                    </a:ext>
                  </a:extLst>
                </a:gridCol>
              </a:tblGrid>
              <a:tr h="424271">
                <a:tc>
                  <a:txBody>
                    <a:bodyPr/>
                    <a:lstStyle/>
                    <a:p>
                      <a:pPr marL="67945" marR="0" algn="ctr">
                        <a:lnSpc>
                          <a:spcPts val="1340"/>
                        </a:lnSpc>
                        <a:spcBef>
                          <a:spcPts val="0"/>
                        </a:spcBef>
                        <a:spcAft>
                          <a:spcPts val="0"/>
                        </a:spcAft>
                      </a:pPr>
                      <a:r>
                        <a:rPr lang="en-US" sz="1600" b="1" dirty="0">
                          <a:solidFill>
                            <a:srgbClr val="000000"/>
                          </a:solidFill>
                          <a:effectLst/>
                          <a:latin typeface="+mn-lt"/>
                          <a:ea typeface="Calibri" panose="020F0502020204030204" pitchFamily="34" charset="0"/>
                          <a:cs typeface="Arial" panose="020B0604020202020204" pitchFamily="34" charset="0"/>
                        </a:rPr>
                        <a:t>#</a:t>
                      </a:r>
                      <a:endParaRPr lang="en-US" sz="1600" dirty="0">
                        <a:effectLst/>
                        <a:latin typeface="+mn-lt"/>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tc>
                  <a:txBody>
                    <a:bodyPr/>
                    <a:lstStyle/>
                    <a:p>
                      <a:pPr marL="66675" marR="0" algn="ctr">
                        <a:lnSpc>
                          <a:spcPts val="1340"/>
                        </a:lnSpc>
                        <a:spcBef>
                          <a:spcPts val="0"/>
                        </a:spcBef>
                        <a:spcAft>
                          <a:spcPts val="0"/>
                        </a:spcAft>
                      </a:pPr>
                      <a:r>
                        <a:rPr lang="en-US" sz="1600" b="1" dirty="0">
                          <a:solidFill>
                            <a:srgbClr val="000000"/>
                          </a:solidFill>
                          <a:effectLst/>
                          <a:latin typeface="+mn-lt"/>
                          <a:ea typeface="Calibri" panose="020F0502020204030204" pitchFamily="34" charset="0"/>
                          <a:cs typeface="Arial" panose="020B0604020202020204" pitchFamily="34" charset="0"/>
                        </a:rPr>
                        <a:t>Annex</a:t>
                      </a:r>
                      <a:r>
                        <a:rPr lang="en-US" sz="1600" b="1" spc="-20" dirty="0">
                          <a:solidFill>
                            <a:srgbClr val="000000"/>
                          </a:solidFill>
                          <a:effectLst/>
                          <a:latin typeface="+mn-lt"/>
                          <a:ea typeface="Calibri" panose="020F0502020204030204" pitchFamily="34" charset="0"/>
                          <a:cs typeface="Arial" panose="020B0604020202020204" pitchFamily="34" charset="0"/>
                        </a:rPr>
                        <a:t> </a:t>
                      </a:r>
                      <a:r>
                        <a:rPr lang="en-US" sz="1600" b="1" spc="-50" dirty="0">
                          <a:solidFill>
                            <a:srgbClr val="000000"/>
                          </a:solidFill>
                          <a:effectLst/>
                          <a:latin typeface="+mn-lt"/>
                          <a:ea typeface="Calibri" panose="020F0502020204030204" pitchFamily="34" charset="0"/>
                          <a:cs typeface="Arial" panose="020B0604020202020204" pitchFamily="34" charset="0"/>
                        </a:rPr>
                        <a:t>#</a:t>
                      </a:r>
                      <a:endParaRPr lang="en-US" sz="1600" dirty="0">
                        <a:effectLst/>
                        <a:latin typeface="+mn-lt"/>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tc>
                  <a:txBody>
                    <a:bodyPr/>
                    <a:lstStyle/>
                    <a:p>
                      <a:pPr marL="62865" marR="0" algn="ctr">
                        <a:lnSpc>
                          <a:spcPts val="1340"/>
                        </a:lnSpc>
                        <a:spcBef>
                          <a:spcPts val="0"/>
                        </a:spcBef>
                        <a:spcAft>
                          <a:spcPts val="0"/>
                        </a:spcAft>
                      </a:pPr>
                      <a:r>
                        <a:rPr lang="en-US" sz="1600" b="1" spc="-10" dirty="0">
                          <a:solidFill>
                            <a:srgbClr val="000000"/>
                          </a:solidFill>
                          <a:effectLst/>
                          <a:latin typeface="+mn-lt"/>
                          <a:ea typeface="Calibri" panose="020F0502020204030204" pitchFamily="34" charset="0"/>
                          <a:cs typeface="Arial" panose="020B0604020202020204" pitchFamily="34" charset="0"/>
                        </a:rPr>
                        <a:t>Document Type </a:t>
                      </a:r>
                      <a:endParaRPr lang="en-US" sz="1600" dirty="0">
                        <a:effectLst/>
                        <a:latin typeface="+mn-lt"/>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tc>
                  <a:txBody>
                    <a:bodyPr/>
                    <a:lstStyle/>
                    <a:p>
                      <a:pPr marL="51435" marR="0" algn="ctr">
                        <a:lnSpc>
                          <a:spcPts val="1340"/>
                        </a:lnSpc>
                        <a:spcBef>
                          <a:spcPts val="0"/>
                        </a:spcBef>
                        <a:spcAft>
                          <a:spcPts val="0"/>
                        </a:spcAft>
                      </a:pPr>
                      <a:r>
                        <a:rPr lang="en-US" sz="1600" b="1" spc="-10" dirty="0">
                          <a:solidFill>
                            <a:srgbClr val="000000"/>
                          </a:solidFill>
                          <a:effectLst/>
                          <a:latin typeface="+mn-lt"/>
                          <a:ea typeface="Calibri" panose="020F0502020204030204" pitchFamily="34" charset="0"/>
                          <a:cs typeface="Arial" panose="020B0604020202020204" pitchFamily="34" charset="0"/>
                        </a:rPr>
                        <a:t>Instructions </a:t>
                      </a:r>
                      <a:endParaRPr lang="en-US" sz="1600" dirty="0">
                        <a:effectLst/>
                        <a:latin typeface="+mn-lt"/>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extLst>
                  <a:ext uri="{0D108BD9-81ED-4DB2-BD59-A6C34878D82A}">
                    <a16:rowId xmlns:a16="http://schemas.microsoft.com/office/drawing/2014/main" val="367130675"/>
                  </a:ext>
                </a:extLst>
              </a:tr>
              <a:tr h="985026">
                <a:tc>
                  <a:txBody>
                    <a:bodyPr/>
                    <a:lstStyle/>
                    <a:p>
                      <a:pPr marL="67945" marR="0">
                        <a:spcBef>
                          <a:spcPts val="5"/>
                        </a:spcBef>
                        <a:spcAft>
                          <a:spcPts val="0"/>
                        </a:spcAft>
                      </a:pPr>
                      <a:r>
                        <a:rPr lang="en-US" sz="1600" b="1" spc="-25">
                          <a:solidFill>
                            <a:srgbClr val="212121"/>
                          </a:solidFill>
                          <a:effectLst/>
                          <a:latin typeface="+mn-lt"/>
                          <a:ea typeface="Calibri" panose="020F0502020204030204" pitchFamily="34" charset="0"/>
                          <a:cs typeface="Arial" panose="020B0604020202020204" pitchFamily="34" charset="0"/>
                        </a:rPr>
                        <a:t>10</a:t>
                      </a:r>
                      <a:endParaRPr lang="en-US" sz="1600" b="1">
                        <a:effectLst/>
                        <a:latin typeface="+mn-lt"/>
                        <a:ea typeface="Calibri" panose="020F050202020403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600" b="1" dirty="0">
                          <a:effectLst/>
                          <a:latin typeface="+mn-lt"/>
                          <a:ea typeface="Calibri" panose="020F0502020204030204" pitchFamily="34" charset="0"/>
                          <a:cs typeface="Calibri" panose="020F0502020204030204" pitchFamily="34" charset="0"/>
                        </a:rPr>
                        <a:t> NA</a:t>
                      </a:r>
                      <a:endParaRPr lang="en-US" sz="1600" b="1" dirty="0">
                        <a:effectLst/>
                        <a:latin typeface="+mn-lt"/>
                        <a:ea typeface="Calibri" panose="020F0502020204030204" pitchFamily="34" charset="0"/>
                        <a:cs typeface="Arial" panose="020B0604020202020204" pitchFamily="34" charset="0"/>
                      </a:endParaRPr>
                    </a:p>
                  </a:txBody>
                  <a:tcPr marL="0" marR="0" marT="0" marB="0"/>
                </a:tc>
                <a:tc>
                  <a:txBody>
                    <a:bodyPr/>
                    <a:lstStyle/>
                    <a:p>
                      <a:pPr marL="342900" marR="468630" lvl="0" indent="-342900" rtl="0">
                        <a:spcBef>
                          <a:spcPts val="10"/>
                        </a:spcBef>
                        <a:spcAft>
                          <a:spcPts val="0"/>
                        </a:spcAft>
                        <a:buClr>
                          <a:srgbClr val="212121"/>
                        </a:buClr>
                        <a:buSzPts val="1000"/>
                        <a:buFont typeface="Symbol" panose="05050102010706020507" pitchFamily="18" charset="2"/>
                        <a:buChar char=""/>
                        <a:tabLst>
                          <a:tab pos="269240" algn="l"/>
                          <a:tab pos="269875" algn="l"/>
                        </a:tabLst>
                      </a:pPr>
                      <a:r>
                        <a:rPr lang="en-US" sz="1600" b="1">
                          <a:solidFill>
                            <a:srgbClr val="212121"/>
                          </a:solidFill>
                          <a:effectLst/>
                          <a:latin typeface="+mn-lt"/>
                          <a:ea typeface="Symbol" panose="05050102010706020507" pitchFamily="18" charset="2"/>
                          <a:cs typeface="Symbol" panose="05050102010706020507" pitchFamily="18" charset="2"/>
                        </a:rPr>
                        <a:t>Valid</a:t>
                      </a:r>
                      <a:r>
                        <a:rPr lang="en-US" sz="1600" b="1" spc="-60">
                          <a:solidFill>
                            <a:srgbClr val="212121"/>
                          </a:solidFill>
                          <a:effectLst/>
                          <a:latin typeface="+mn-lt"/>
                          <a:ea typeface="Symbol" panose="05050102010706020507" pitchFamily="18" charset="2"/>
                          <a:cs typeface="Symbol" panose="05050102010706020507" pitchFamily="18" charset="2"/>
                        </a:rPr>
                        <a:t> </a:t>
                      </a:r>
                      <a:r>
                        <a:rPr lang="en-US" sz="1600" b="1">
                          <a:solidFill>
                            <a:srgbClr val="212121"/>
                          </a:solidFill>
                          <a:effectLst/>
                          <a:latin typeface="+mn-lt"/>
                          <a:ea typeface="Symbol" panose="05050102010706020507" pitchFamily="18" charset="2"/>
                          <a:cs typeface="Symbol" panose="05050102010706020507" pitchFamily="18" charset="2"/>
                        </a:rPr>
                        <a:t>company’s</a:t>
                      </a:r>
                      <a:r>
                        <a:rPr lang="en-US" sz="1600" b="1" spc="-55">
                          <a:solidFill>
                            <a:srgbClr val="212121"/>
                          </a:solidFill>
                          <a:effectLst/>
                          <a:latin typeface="+mn-lt"/>
                          <a:ea typeface="Symbol" panose="05050102010706020507" pitchFamily="18" charset="2"/>
                          <a:cs typeface="Symbol" panose="05050102010706020507" pitchFamily="18" charset="2"/>
                        </a:rPr>
                        <a:t> </a:t>
                      </a:r>
                      <a:r>
                        <a:rPr lang="en-US" sz="1600" b="1">
                          <a:solidFill>
                            <a:srgbClr val="212121"/>
                          </a:solidFill>
                          <a:effectLst/>
                          <a:latin typeface="+mn-lt"/>
                          <a:ea typeface="Symbol" panose="05050102010706020507" pitchFamily="18" charset="2"/>
                          <a:cs typeface="Symbol" panose="05050102010706020507" pitchFamily="18" charset="2"/>
                        </a:rPr>
                        <a:t>registration </a:t>
                      </a:r>
                      <a:r>
                        <a:rPr lang="en-US" sz="1600" b="1" spc="-10">
                          <a:solidFill>
                            <a:srgbClr val="212121"/>
                          </a:solidFill>
                          <a:effectLst/>
                          <a:latin typeface="+mn-lt"/>
                          <a:ea typeface="Symbol" panose="05050102010706020507" pitchFamily="18" charset="2"/>
                          <a:cs typeface="Symbol" panose="05050102010706020507" pitchFamily="18" charset="2"/>
                        </a:rPr>
                        <a:t>document</a:t>
                      </a:r>
                      <a:endParaRPr lang="en-US" sz="1600" b="1">
                        <a:effectLst/>
                        <a:latin typeface="+mn-lt"/>
                        <a:ea typeface="Symbol" panose="05050102010706020507" pitchFamily="18" charset="2"/>
                        <a:cs typeface="Symbol" panose="05050102010706020507" pitchFamily="18" charset="2"/>
                      </a:endParaRPr>
                    </a:p>
                    <a:p>
                      <a:pPr marL="342900" marR="0" lvl="0" indent="-342900">
                        <a:lnSpc>
                          <a:spcPts val="1275"/>
                        </a:lnSpc>
                        <a:spcBef>
                          <a:spcPts val="5"/>
                        </a:spcBef>
                        <a:spcAft>
                          <a:spcPts val="0"/>
                        </a:spcAft>
                        <a:buClr>
                          <a:srgbClr val="212121"/>
                        </a:buClr>
                        <a:buSzPts val="1000"/>
                        <a:buFont typeface="Symbol" panose="05050102010706020507" pitchFamily="18" charset="2"/>
                        <a:buChar char=""/>
                        <a:tabLst>
                          <a:tab pos="269240" algn="l"/>
                          <a:tab pos="269875" algn="l"/>
                        </a:tabLst>
                      </a:pPr>
                      <a:r>
                        <a:rPr lang="en-US" sz="1600" b="1">
                          <a:solidFill>
                            <a:srgbClr val="212121"/>
                          </a:solidFill>
                          <a:effectLst/>
                          <a:latin typeface="+mn-lt"/>
                          <a:ea typeface="Symbol" panose="05050102010706020507" pitchFamily="18" charset="2"/>
                          <a:cs typeface="Symbol" panose="05050102010706020507" pitchFamily="18" charset="2"/>
                        </a:rPr>
                        <a:t>Valid</a:t>
                      </a:r>
                      <a:r>
                        <a:rPr lang="en-US" sz="1600" b="1" spc="-25">
                          <a:solidFill>
                            <a:srgbClr val="212121"/>
                          </a:solidFill>
                          <a:effectLst/>
                          <a:latin typeface="+mn-lt"/>
                          <a:ea typeface="Symbol" panose="05050102010706020507" pitchFamily="18" charset="2"/>
                          <a:cs typeface="Symbol" panose="05050102010706020507" pitchFamily="18" charset="2"/>
                        </a:rPr>
                        <a:t> </a:t>
                      </a:r>
                      <a:r>
                        <a:rPr lang="en-US" sz="1600" b="1">
                          <a:solidFill>
                            <a:srgbClr val="212121"/>
                          </a:solidFill>
                          <a:effectLst/>
                          <a:latin typeface="+mn-lt"/>
                          <a:ea typeface="Symbol" panose="05050102010706020507" pitchFamily="18" charset="2"/>
                          <a:cs typeface="Symbol" panose="05050102010706020507" pitchFamily="18" charset="2"/>
                        </a:rPr>
                        <a:t>Tax</a:t>
                      </a:r>
                      <a:r>
                        <a:rPr lang="en-US" sz="1600" b="1" spc="-30">
                          <a:solidFill>
                            <a:srgbClr val="212121"/>
                          </a:solidFill>
                          <a:effectLst/>
                          <a:latin typeface="+mn-lt"/>
                          <a:ea typeface="Symbol" panose="05050102010706020507" pitchFamily="18" charset="2"/>
                          <a:cs typeface="Symbol" panose="05050102010706020507" pitchFamily="18" charset="2"/>
                        </a:rPr>
                        <a:t> </a:t>
                      </a:r>
                      <a:r>
                        <a:rPr lang="en-US" sz="1600" b="1" spc="-20">
                          <a:solidFill>
                            <a:srgbClr val="212121"/>
                          </a:solidFill>
                          <a:effectLst/>
                          <a:latin typeface="+mn-lt"/>
                          <a:ea typeface="Symbol" panose="05050102010706020507" pitchFamily="18" charset="2"/>
                          <a:cs typeface="Symbol" panose="05050102010706020507" pitchFamily="18" charset="2"/>
                        </a:rPr>
                        <a:t>Card</a:t>
                      </a:r>
                      <a:endParaRPr lang="en-US" sz="1600" b="1">
                        <a:effectLst/>
                        <a:latin typeface="+mn-lt"/>
                        <a:ea typeface="Symbol" panose="05050102010706020507" pitchFamily="18" charset="2"/>
                        <a:cs typeface="Symbol" panose="05050102010706020507" pitchFamily="18" charset="2"/>
                      </a:endParaRPr>
                    </a:p>
                    <a:p>
                      <a:pPr marL="342900" marR="0" lvl="0" indent="-342900">
                        <a:lnSpc>
                          <a:spcPts val="1270"/>
                        </a:lnSpc>
                        <a:spcBef>
                          <a:spcPts val="0"/>
                        </a:spcBef>
                        <a:spcAft>
                          <a:spcPts val="0"/>
                        </a:spcAft>
                        <a:buClr>
                          <a:srgbClr val="212121"/>
                        </a:buClr>
                        <a:buSzPts val="1000"/>
                        <a:buFont typeface="Symbol" panose="05050102010706020507" pitchFamily="18" charset="2"/>
                        <a:buChar char=""/>
                        <a:tabLst>
                          <a:tab pos="269240" algn="l"/>
                          <a:tab pos="269875" algn="l"/>
                        </a:tabLst>
                      </a:pPr>
                      <a:r>
                        <a:rPr lang="en-US" sz="1600" b="1">
                          <a:solidFill>
                            <a:srgbClr val="212121"/>
                          </a:solidFill>
                          <a:effectLst/>
                          <a:latin typeface="+mn-lt"/>
                          <a:ea typeface="Symbol" panose="05050102010706020507" pitchFamily="18" charset="2"/>
                          <a:cs typeface="Symbol" panose="05050102010706020507" pitchFamily="18" charset="2"/>
                        </a:rPr>
                        <a:t>Valid</a:t>
                      </a:r>
                      <a:r>
                        <a:rPr lang="en-US" sz="1600" b="1" spc="-25">
                          <a:solidFill>
                            <a:srgbClr val="212121"/>
                          </a:solidFill>
                          <a:effectLst/>
                          <a:latin typeface="+mn-lt"/>
                          <a:ea typeface="Symbol" panose="05050102010706020507" pitchFamily="18" charset="2"/>
                          <a:cs typeface="Symbol" panose="05050102010706020507" pitchFamily="18" charset="2"/>
                        </a:rPr>
                        <a:t> </a:t>
                      </a:r>
                      <a:r>
                        <a:rPr lang="en-US" sz="1600" b="1">
                          <a:solidFill>
                            <a:srgbClr val="212121"/>
                          </a:solidFill>
                          <a:effectLst/>
                          <a:latin typeface="+mn-lt"/>
                          <a:ea typeface="Symbol" panose="05050102010706020507" pitchFamily="18" charset="2"/>
                          <a:cs typeface="Symbol" panose="05050102010706020507" pitchFamily="18" charset="2"/>
                        </a:rPr>
                        <a:t>Zakat</a:t>
                      </a:r>
                      <a:r>
                        <a:rPr lang="en-US" sz="1600" b="1" spc="-30">
                          <a:solidFill>
                            <a:srgbClr val="212121"/>
                          </a:solidFill>
                          <a:effectLst/>
                          <a:latin typeface="+mn-lt"/>
                          <a:ea typeface="Symbol" panose="05050102010706020507" pitchFamily="18" charset="2"/>
                          <a:cs typeface="Symbol" panose="05050102010706020507" pitchFamily="18" charset="2"/>
                        </a:rPr>
                        <a:t> </a:t>
                      </a:r>
                      <a:r>
                        <a:rPr lang="en-US" sz="1600" b="1" spc="-20">
                          <a:solidFill>
                            <a:srgbClr val="212121"/>
                          </a:solidFill>
                          <a:effectLst/>
                          <a:latin typeface="+mn-lt"/>
                          <a:ea typeface="Symbol" panose="05050102010706020507" pitchFamily="18" charset="2"/>
                          <a:cs typeface="Symbol" panose="05050102010706020507" pitchFamily="18" charset="2"/>
                        </a:rPr>
                        <a:t>Card</a:t>
                      </a:r>
                      <a:endParaRPr lang="en-US" sz="1600" b="1">
                        <a:effectLst/>
                        <a:latin typeface="+mn-lt"/>
                        <a:ea typeface="Symbol" panose="05050102010706020507" pitchFamily="18" charset="2"/>
                        <a:cs typeface="Symbol" panose="05050102010706020507" pitchFamily="18" charset="2"/>
                      </a:endParaRPr>
                    </a:p>
                    <a:p>
                      <a:pPr marL="342900" marR="0" lvl="0" indent="-342900">
                        <a:lnSpc>
                          <a:spcPts val="1270"/>
                        </a:lnSpc>
                        <a:spcBef>
                          <a:spcPts val="0"/>
                        </a:spcBef>
                        <a:spcAft>
                          <a:spcPts val="0"/>
                        </a:spcAft>
                        <a:buClr>
                          <a:srgbClr val="212121"/>
                        </a:buClr>
                        <a:buSzPts val="1000"/>
                        <a:buFont typeface="Symbol" panose="05050102010706020507" pitchFamily="18" charset="2"/>
                        <a:buChar char=""/>
                        <a:tabLst>
                          <a:tab pos="268605" algn="l"/>
                          <a:tab pos="269240" algn="l"/>
                        </a:tabLst>
                      </a:pPr>
                      <a:r>
                        <a:rPr lang="en-US" sz="1600" b="1">
                          <a:solidFill>
                            <a:srgbClr val="212121"/>
                          </a:solidFill>
                          <a:effectLst/>
                          <a:latin typeface="+mn-lt"/>
                          <a:ea typeface="Symbol" panose="05050102010706020507" pitchFamily="18" charset="2"/>
                          <a:cs typeface="Symbol" panose="05050102010706020507" pitchFamily="18" charset="2"/>
                        </a:rPr>
                        <a:t>Valid</a:t>
                      </a:r>
                      <a:r>
                        <a:rPr lang="en-US" sz="1600" b="1" spc="-35">
                          <a:solidFill>
                            <a:srgbClr val="212121"/>
                          </a:solidFill>
                          <a:effectLst/>
                          <a:latin typeface="+mn-lt"/>
                          <a:ea typeface="Symbol" panose="05050102010706020507" pitchFamily="18" charset="2"/>
                          <a:cs typeface="Symbol" panose="05050102010706020507" pitchFamily="18" charset="2"/>
                        </a:rPr>
                        <a:t> </a:t>
                      </a:r>
                      <a:r>
                        <a:rPr lang="en-US" sz="1600" b="1">
                          <a:solidFill>
                            <a:srgbClr val="212121"/>
                          </a:solidFill>
                          <a:effectLst/>
                          <a:latin typeface="+mn-lt"/>
                          <a:ea typeface="Symbol" panose="05050102010706020507" pitchFamily="18" charset="2"/>
                          <a:cs typeface="Symbol" panose="05050102010706020507" pitchFamily="18" charset="2"/>
                        </a:rPr>
                        <a:t>Social</a:t>
                      </a:r>
                      <a:r>
                        <a:rPr lang="en-US" sz="1600" b="1" spc="-35">
                          <a:solidFill>
                            <a:srgbClr val="212121"/>
                          </a:solidFill>
                          <a:effectLst/>
                          <a:latin typeface="+mn-lt"/>
                          <a:ea typeface="Symbol" panose="05050102010706020507" pitchFamily="18" charset="2"/>
                          <a:cs typeface="Symbol" panose="05050102010706020507" pitchFamily="18" charset="2"/>
                        </a:rPr>
                        <a:t> </a:t>
                      </a:r>
                      <a:r>
                        <a:rPr lang="en-US" sz="1600" b="1">
                          <a:solidFill>
                            <a:srgbClr val="212121"/>
                          </a:solidFill>
                          <a:effectLst/>
                          <a:latin typeface="+mn-lt"/>
                          <a:ea typeface="Symbol" panose="05050102010706020507" pitchFamily="18" charset="2"/>
                          <a:cs typeface="Symbol" panose="05050102010706020507" pitchFamily="18" charset="2"/>
                        </a:rPr>
                        <a:t>Insurance</a:t>
                      </a:r>
                      <a:r>
                        <a:rPr lang="en-US" sz="1600" b="1" spc="-40">
                          <a:solidFill>
                            <a:srgbClr val="212121"/>
                          </a:solidFill>
                          <a:effectLst/>
                          <a:latin typeface="+mn-lt"/>
                          <a:ea typeface="Symbol" panose="05050102010706020507" pitchFamily="18" charset="2"/>
                          <a:cs typeface="Symbol" panose="05050102010706020507" pitchFamily="18" charset="2"/>
                        </a:rPr>
                        <a:t> </a:t>
                      </a:r>
                      <a:r>
                        <a:rPr lang="en-US" sz="1600" b="1" spc="-20">
                          <a:solidFill>
                            <a:srgbClr val="212121"/>
                          </a:solidFill>
                          <a:effectLst/>
                          <a:latin typeface="+mn-lt"/>
                          <a:ea typeface="Symbol" panose="05050102010706020507" pitchFamily="18" charset="2"/>
                          <a:cs typeface="Symbol" panose="05050102010706020507" pitchFamily="18" charset="2"/>
                        </a:rPr>
                        <a:t>Card</a:t>
                      </a:r>
                      <a:endParaRPr lang="en-US" sz="1600" b="1">
                        <a:effectLst/>
                        <a:latin typeface="+mn-lt"/>
                        <a:ea typeface="Symbol" panose="05050102010706020507" pitchFamily="18" charset="2"/>
                        <a:cs typeface="Symbol" panose="05050102010706020507" pitchFamily="18" charset="2"/>
                      </a:endParaRPr>
                    </a:p>
                    <a:p>
                      <a:pPr marL="342900" marR="0" lvl="0" indent="-342900">
                        <a:lnSpc>
                          <a:spcPts val="1165"/>
                        </a:lnSpc>
                        <a:spcBef>
                          <a:spcPts val="0"/>
                        </a:spcBef>
                        <a:spcAft>
                          <a:spcPts val="0"/>
                        </a:spcAft>
                        <a:buClr>
                          <a:srgbClr val="212121"/>
                        </a:buClr>
                        <a:buSzPts val="1000"/>
                        <a:buFont typeface="Symbol" panose="05050102010706020507" pitchFamily="18" charset="2"/>
                        <a:buChar char=""/>
                        <a:tabLst>
                          <a:tab pos="269240" algn="l"/>
                          <a:tab pos="269875" algn="l"/>
                        </a:tabLst>
                      </a:pPr>
                      <a:r>
                        <a:rPr lang="en-US" sz="1600" b="1">
                          <a:solidFill>
                            <a:srgbClr val="212121"/>
                          </a:solidFill>
                          <a:effectLst/>
                          <a:latin typeface="+mn-lt"/>
                          <a:ea typeface="Symbol" panose="05050102010706020507" pitchFamily="18" charset="2"/>
                          <a:cs typeface="Symbol" panose="05050102010706020507" pitchFamily="18" charset="2"/>
                        </a:rPr>
                        <a:t>Valid</a:t>
                      </a:r>
                      <a:r>
                        <a:rPr lang="en-US" sz="1600" b="1" spc="-55">
                          <a:solidFill>
                            <a:srgbClr val="212121"/>
                          </a:solidFill>
                          <a:effectLst/>
                          <a:latin typeface="+mn-lt"/>
                          <a:ea typeface="Symbol" panose="05050102010706020507" pitchFamily="18" charset="2"/>
                          <a:cs typeface="Symbol" panose="05050102010706020507" pitchFamily="18" charset="2"/>
                        </a:rPr>
                        <a:t> </a:t>
                      </a:r>
                      <a:r>
                        <a:rPr lang="en-US" sz="1600" b="1">
                          <a:solidFill>
                            <a:srgbClr val="212121"/>
                          </a:solidFill>
                          <a:effectLst/>
                          <a:latin typeface="+mn-lt"/>
                          <a:ea typeface="Symbol" panose="05050102010706020507" pitchFamily="18" charset="2"/>
                          <a:cs typeface="Symbol" panose="05050102010706020507" pitchFamily="18" charset="2"/>
                        </a:rPr>
                        <a:t>Work/Profession</a:t>
                      </a:r>
                      <a:r>
                        <a:rPr lang="en-US" sz="1600" b="1" spc="-50">
                          <a:solidFill>
                            <a:srgbClr val="212121"/>
                          </a:solidFill>
                          <a:effectLst/>
                          <a:latin typeface="+mn-lt"/>
                          <a:ea typeface="Symbol" panose="05050102010706020507" pitchFamily="18" charset="2"/>
                          <a:cs typeface="Symbol" panose="05050102010706020507" pitchFamily="18" charset="2"/>
                        </a:rPr>
                        <a:t> </a:t>
                      </a:r>
                      <a:r>
                        <a:rPr lang="en-US" sz="1600" b="1" spc="-10">
                          <a:solidFill>
                            <a:srgbClr val="212121"/>
                          </a:solidFill>
                          <a:effectLst/>
                          <a:latin typeface="+mn-lt"/>
                          <a:ea typeface="Symbol" panose="05050102010706020507" pitchFamily="18" charset="2"/>
                          <a:cs typeface="Symbol" panose="05050102010706020507" pitchFamily="18" charset="2"/>
                        </a:rPr>
                        <a:t>Permit</a:t>
                      </a:r>
                      <a:endParaRPr lang="en-US" sz="1600" b="1">
                        <a:effectLst/>
                        <a:latin typeface="+mn-lt"/>
                        <a:ea typeface="Symbol" panose="05050102010706020507" pitchFamily="18" charset="2"/>
                        <a:cs typeface="Symbol" panose="05050102010706020507" pitchFamily="18" charset="2"/>
                      </a:endParaRPr>
                    </a:p>
                  </a:txBody>
                  <a:tcPr marL="0" marR="0" marT="0" marB="0"/>
                </a:tc>
                <a:tc>
                  <a:txBody>
                    <a:bodyPr/>
                    <a:lstStyle/>
                    <a:p>
                      <a:pPr marL="67310" marR="0">
                        <a:spcBef>
                          <a:spcPts val="5"/>
                        </a:spcBef>
                        <a:spcAft>
                          <a:spcPts val="0"/>
                        </a:spcAft>
                      </a:pPr>
                      <a:r>
                        <a:rPr lang="en-US" sz="1600" b="1">
                          <a:solidFill>
                            <a:srgbClr val="212121"/>
                          </a:solidFill>
                          <a:effectLst/>
                          <a:latin typeface="+mn-lt"/>
                          <a:ea typeface="Calibri" panose="020F0502020204030204" pitchFamily="34" charset="0"/>
                          <a:cs typeface="Arial" panose="020B0604020202020204" pitchFamily="34" charset="0"/>
                        </a:rPr>
                        <a:t>To</a:t>
                      </a:r>
                      <a:r>
                        <a:rPr lang="en-US" sz="1600" b="1" spc="-3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be</a:t>
                      </a:r>
                      <a:r>
                        <a:rPr lang="en-US" sz="1600" b="1" spc="-3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Submitted</a:t>
                      </a:r>
                      <a:r>
                        <a:rPr lang="en-US" sz="1600" b="1" spc="-2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in</a:t>
                      </a:r>
                      <a:r>
                        <a:rPr lang="en-US" sz="1600" b="1" spc="-2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the</a:t>
                      </a:r>
                      <a:r>
                        <a:rPr lang="en-US" sz="1600" b="1" spc="-3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technical</a:t>
                      </a:r>
                      <a:r>
                        <a:rPr lang="en-US" sz="1600" b="1" spc="-25">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bid</a:t>
                      </a:r>
                      <a:r>
                        <a:rPr lang="en-US" sz="1600" b="1" spc="-20">
                          <a:solidFill>
                            <a:srgbClr val="212121"/>
                          </a:solidFill>
                          <a:effectLst/>
                          <a:latin typeface="+mn-lt"/>
                          <a:ea typeface="Calibri" panose="020F0502020204030204" pitchFamily="34" charset="0"/>
                          <a:cs typeface="Arial" panose="020B0604020202020204" pitchFamily="34" charset="0"/>
                        </a:rPr>
                        <a:t> </a:t>
                      </a:r>
                      <a:r>
                        <a:rPr lang="en-US" sz="1600" b="1" spc="-10">
                          <a:solidFill>
                            <a:srgbClr val="212121"/>
                          </a:solidFill>
                          <a:effectLst/>
                          <a:latin typeface="+mn-lt"/>
                          <a:ea typeface="Calibri" panose="020F0502020204030204" pitchFamily="34" charset="0"/>
                          <a:cs typeface="Arial" panose="020B0604020202020204" pitchFamily="34" charset="0"/>
                        </a:rPr>
                        <a:t>envelope.</a:t>
                      </a:r>
                      <a:endParaRPr lang="en-US" sz="1600" b="1">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82989507"/>
                  </a:ext>
                </a:extLst>
              </a:tr>
              <a:tr h="985026">
                <a:tc>
                  <a:txBody>
                    <a:bodyPr/>
                    <a:lstStyle/>
                    <a:p>
                      <a:pPr marL="67945" marR="0">
                        <a:spcBef>
                          <a:spcPts val="5"/>
                        </a:spcBef>
                        <a:spcAft>
                          <a:spcPts val="0"/>
                        </a:spcAft>
                      </a:pPr>
                      <a:r>
                        <a:rPr lang="en-US" sz="1600" b="1" spc="-25">
                          <a:solidFill>
                            <a:srgbClr val="212121"/>
                          </a:solidFill>
                          <a:effectLst/>
                          <a:latin typeface="+mn-lt"/>
                          <a:ea typeface="Calibri" panose="020F0502020204030204" pitchFamily="34" charset="0"/>
                          <a:cs typeface="Arial" panose="020B0604020202020204" pitchFamily="34" charset="0"/>
                        </a:rPr>
                        <a:t>11</a:t>
                      </a:r>
                      <a:endParaRPr lang="en-US" sz="1600" b="1">
                        <a:effectLst/>
                        <a:latin typeface="+mn-lt"/>
                        <a:ea typeface="Calibri" panose="020F050202020403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600" b="1" dirty="0">
                          <a:effectLst/>
                          <a:latin typeface="+mn-lt"/>
                          <a:ea typeface="Calibri" panose="020F0502020204030204" pitchFamily="34" charset="0"/>
                          <a:cs typeface="Calibri" panose="020F0502020204030204" pitchFamily="34" charset="0"/>
                        </a:rPr>
                        <a:t> NA</a:t>
                      </a:r>
                      <a:endParaRPr lang="en-US" sz="1600" b="1" dirty="0">
                        <a:effectLst/>
                        <a:latin typeface="+mn-lt"/>
                        <a:ea typeface="Calibri" panose="020F0502020204030204" pitchFamily="34" charset="0"/>
                        <a:cs typeface="Arial" panose="020B0604020202020204" pitchFamily="34" charset="0"/>
                      </a:endParaRPr>
                    </a:p>
                  </a:txBody>
                  <a:tcPr marL="0" marR="0" marT="0" marB="0"/>
                </a:tc>
                <a:tc>
                  <a:txBody>
                    <a:bodyPr/>
                    <a:lstStyle/>
                    <a:p>
                      <a:pPr marL="67945" marR="0">
                        <a:spcBef>
                          <a:spcPts val="5"/>
                        </a:spcBef>
                        <a:spcAft>
                          <a:spcPts val="0"/>
                        </a:spcAft>
                      </a:pPr>
                      <a:r>
                        <a:rPr lang="en-US" sz="1600" b="1">
                          <a:solidFill>
                            <a:srgbClr val="212121"/>
                          </a:solidFill>
                          <a:effectLst/>
                          <a:latin typeface="+mn-lt"/>
                          <a:ea typeface="Calibri" panose="020F0502020204030204" pitchFamily="34" charset="0"/>
                          <a:cs typeface="Arial" panose="020B0604020202020204" pitchFamily="34" charset="0"/>
                        </a:rPr>
                        <a:t>Company’s profile shows the company experience</a:t>
                      </a:r>
                      <a:r>
                        <a:rPr lang="en-US" sz="1600" b="1" spc="-5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in</a:t>
                      </a:r>
                      <a:r>
                        <a:rPr lang="en-US" sz="1600" b="1" spc="-45">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similar</a:t>
                      </a:r>
                      <a:r>
                        <a:rPr lang="en-US" sz="1600" b="1" spc="-5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services,</a:t>
                      </a:r>
                      <a:r>
                        <a:rPr lang="en-US" sz="1600" b="1" spc="-45">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including the number and location of the</a:t>
                      </a:r>
                      <a:endParaRPr lang="en-US" sz="1600" b="1">
                        <a:effectLst/>
                        <a:latin typeface="+mn-lt"/>
                        <a:ea typeface="Calibri" panose="020F0502020204030204" pitchFamily="34" charset="0"/>
                        <a:cs typeface="Arial" panose="020B0604020202020204" pitchFamily="34" charset="0"/>
                      </a:endParaRPr>
                    </a:p>
                    <a:p>
                      <a:pPr marL="67945" marR="0">
                        <a:lnSpc>
                          <a:spcPts val="1115"/>
                        </a:lnSpc>
                        <a:spcBef>
                          <a:spcPts val="0"/>
                        </a:spcBef>
                        <a:spcAft>
                          <a:spcPts val="0"/>
                        </a:spcAft>
                      </a:pPr>
                      <a:r>
                        <a:rPr lang="en-US" sz="1600" b="1">
                          <a:solidFill>
                            <a:srgbClr val="212121"/>
                          </a:solidFill>
                          <a:effectLst/>
                          <a:latin typeface="+mn-lt"/>
                          <a:ea typeface="Calibri" panose="020F0502020204030204" pitchFamily="34" charset="0"/>
                          <a:cs typeface="Arial" panose="020B0604020202020204" pitchFamily="34" charset="0"/>
                        </a:rPr>
                        <a:t>company’s</a:t>
                      </a:r>
                      <a:r>
                        <a:rPr lang="en-US" sz="1600" b="1" spc="-2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HQ</a:t>
                      </a:r>
                      <a:r>
                        <a:rPr lang="en-US" sz="1600" b="1" spc="-3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and</a:t>
                      </a:r>
                      <a:r>
                        <a:rPr lang="en-US" sz="1600" b="1" spc="-35">
                          <a:solidFill>
                            <a:srgbClr val="212121"/>
                          </a:solidFill>
                          <a:effectLst/>
                          <a:latin typeface="+mn-lt"/>
                          <a:ea typeface="Calibri" panose="020F0502020204030204" pitchFamily="34" charset="0"/>
                          <a:cs typeface="Arial" panose="020B0604020202020204" pitchFamily="34" charset="0"/>
                        </a:rPr>
                        <a:t> </a:t>
                      </a:r>
                      <a:r>
                        <a:rPr lang="en-US" sz="1600" b="1" spc="-10">
                          <a:solidFill>
                            <a:srgbClr val="212121"/>
                          </a:solidFill>
                          <a:effectLst/>
                          <a:latin typeface="+mn-lt"/>
                          <a:ea typeface="Calibri" panose="020F0502020204030204" pitchFamily="34" charset="0"/>
                          <a:cs typeface="Arial" panose="020B0604020202020204" pitchFamily="34" charset="0"/>
                        </a:rPr>
                        <a:t>branches</a:t>
                      </a:r>
                      <a:endParaRPr lang="en-US" sz="1600" b="1">
                        <a:effectLst/>
                        <a:latin typeface="+mn-lt"/>
                        <a:ea typeface="Calibri" panose="020F0502020204030204" pitchFamily="34" charset="0"/>
                        <a:cs typeface="Arial" panose="020B0604020202020204" pitchFamily="34" charset="0"/>
                      </a:endParaRPr>
                    </a:p>
                  </a:txBody>
                  <a:tcPr marL="0" marR="0" marT="0" marB="0"/>
                </a:tc>
                <a:tc>
                  <a:txBody>
                    <a:bodyPr/>
                    <a:lstStyle/>
                    <a:p>
                      <a:pPr marL="67310" marR="0">
                        <a:spcBef>
                          <a:spcPts val="5"/>
                        </a:spcBef>
                        <a:spcAft>
                          <a:spcPts val="0"/>
                        </a:spcAft>
                      </a:pPr>
                      <a:r>
                        <a:rPr lang="en-US" sz="1600" b="1">
                          <a:solidFill>
                            <a:srgbClr val="212121"/>
                          </a:solidFill>
                          <a:effectLst/>
                          <a:latin typeface="+mn-lt"/>
                          <a:ea typeface="Calibri" panose="020F0502020204030204" pitchFamily="34" charset="0"/>
                          <a:cs typeface="Arial" panose="020B0604020202020204" pitchFamily="34" charset="0"/>
                        </a:rPr>
                        <a:t>To</a:t>
                      </a:r>
                      <a:r>
                        <a:rPr lang="en-US" sz="1600" b="1" spc="-3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be</a:t>
                      </a:r>
                      <a:r>
                        <a:rPr lang="en-US" sz="1600" b="1" spc="-3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Submitted</a:t>
                      </a:r>
                      <a:r>
                        <a:rPr lang="en-US" sz="1600" b="1" spc="-2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in</a:t>
                      </a:r>
                      <a:r>
                        <a:rPr lang="en-US" sz="1600" b="1" spc="-2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the</a:t>
                      </a:r>
                      <a:r>
                        <a:rPr lang="en-US" sz="1600" b="1" spc="-3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technical</a:t>
                      </a:r>
                      <a:r>
                        <a:rPr lang="en-US" sz="1600" b="1" spc="-25">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bid</a:t>
                      </a:r>
                      <a:r>
                        <a:rPr lang="en-US" sz="1600" b="1" spc="-20">
                          <a:solidFill>
                            <a:srgbClr val="212121"/>
                          </a:solidFill>
                          <a:effectLst/>
                          <a:latin typeface="+mn-lt"/>
                          <a:ea typeface="Calibri" panose="020F0502020204030204" pitchFamily="34" charset="0"/>
                          <a:cs typeface="Arial" panose="020B0604020202020204" pitchFamily="34" charset="0"/>
                        </a:rPr>
                        <a:t> </a:t>
                      </a:r>
                      <a:r>
                        <a:rPr lang="en-US" sz="1600" b="1" spc="-10">
                          <a:solidFill>
                            <a:srgbClr val="212121"/>
                          </a:solidFill>
                          <a:effectLst/>
                          <a:latin typeface="+mn-lt"/>
                          <a:ea typeface="Calibri" panose="020F0502020204030204" pitchFamily="34" charset="0"/>
                          <a:cs typeface="Arial" panose="020B0604020202020204" pitchFamily="34" charset="0"/>
                        </a:rPr>
                        <a:t>envelope.</a:t>
                      </a:r>
                      <a:endParaRPr lang="en-US" sz="1600" b="1">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757620647"/>
                  </a:ext>
                </a:extLst>
              </a:tr>
              <a:tr h="985026">
                <a:tc>
                  <a:txBody>
                    <a:bodyPr/>
                    <a:lstStyle/>
                    <a:p>
                      <a:pPr marL="67945" marR="0">
                        <a:spcBef>
                          <a:spcPts val="5"/>
                        </a:spcBef>
                        <a:spcAft>
                          <a:spcPts val="0"/>
                        </a:spcAft>
                      </a:pPr>
                      <a:r>
                        <a:rPr lang="en-US" sz="1600" b="1" spc="-25">
                          <a:solidFill>
                            <a:srgbClr val="212121"/>
                          </a:solidFill>
                          <a:effectLst/>
                          <a:latin typeface="+mn-lt"/>
                          <a:ea typeface="Calibri" panose="020F0502020204030204" pitchFamily="34" charset="0"/>
                          <a:cs typeface="Arial" panose="020B0604020202020204" pitchFamily="34" charset="0"/>
                        </a:rPr>
                        <a:t>12</a:t>
                      </a:r>
                      <a:endParaRPr lang="en-US" sz="1600" b="1">
                        <a:effectLst/>
                        <a:latin typeface="+mn-lt"/>
                        <a:ea typeface="Calibri" panose="020F050202020403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600" b="1" dirty="0">
                          <a:effectLst/>
                          <a:latin typeface="+mn-lt"/>
                          <a:ea typeface="Calibri" panose="020F0502020204030204" pitchFamily="34" charset="0"/>
                          <a:cs typeface="Calibri" panose="020F0502020204030204" pitchFamily="34" charset="0"/>
                        </a:rPr>
                        <a:t> NA</a:t>
                      </a:r>
                      <a:endParaRPr lang="en-US" sz="1600" b="1" dirty="0">
                        <a:effectLst/>
                        <a:latin typeface="+mn-lt"/>
                        <a:ea typeface="Calibri" panose="020F0502020204030204" pitchFamily="34" charset="0"/>
                        <a:cs typeface="Arial" panose="020B0604020202020204" pitchFamily="34" charset="0"/>
                      </a:endParaRPr>
                    </a:p>
                  </a:txBody>
                  <a:tcPr marL="0" marR="0" marT="0" marB="0"/>
                </a:tc>
                <a:tc>
                  <a:txBody>
                    <a:bodyPr/>
                    <a:lstStyle/>
                    <a:p>
                      <a:pPr marL="67945" marR="57150">
                        <a:lnSpc>
                          <a:spcPts val="1200"/>
                        </a:lnSpc>
                        <a:spcBef>
                          <a:spcPts val="0"/>
                        </a:spcBef>
                        <a:spcAft>
                          <a:spcPts val="0"/>
                        </a:spcAft>
                      </a:pPr>
                      <a:r>
                        <a:rPr lang="en-US" sz="1600" b="1">
                          <a:solidFill>
                            <a:srgbClr val="212121"/>
                          </a:solidFill>
                          <a:effectLst/>
                          <a:latin typeface="+mn-lt"/>
                          <a:ea typeface="Calibri" panose="020F0502020204030204" pitchFamily="34" charset="0"/>
                          <a:cs typeface="Arial" panose="020B0604020202020204" pitchFamily="34" charset="0"/>
                        </a:rPr>
                        <a:t>List Work-Injury and Life insurance services</a:t>
                      </a:r>
                      <a:r>
                        <a:rPr lang="en-US" sz="1600" b="1" spc="-55">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packages</a:t>
                      </a:r>
                      <a:r>
                        <a:rPr lang="en-US" sz="1600" b="1" spc="-5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with</a:t>
                      </a:r>
                      <a:r>
                        <a:rPr lang="en-US" sz="1600" b="1" spc="-5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maximum</a:t>
                      </a:r>
                      <a:r>
                        <a:rPr lang="en-US" sz="1600" b="1" spc="-60">
                          <a:solidFill>
                            <a:srgbClr val="212121"/>
                          </a:solidFill>
                          <a:effectLst/>
                          <a:latin typeface="+mn-lt"/>
                          <a:ea typeface="Calibri" panose="020F0502020204030204" pitchFamily="34" charset="0"/>
                          <a:cs typeface="Arial" panose="020B0604020202020204" pitchFamily="34" charset="0"/>
                        </a:rPr>
                        <a:t> </a:t>
                      </a:r>
                      <a:r>
                        <a:rPr lang="en-US" sz="1600" b="1">
                          <a:solidFill>
                            <a:srgbClr val="212121"/>
                          </a:solidFill>
                          <a:effectLst/>
                          <a:latin typeface="+mn-lt"/>
                          <a:ea typeface="Calibri" panose="020F0502020204030204" pitchFamily="34" charset="0"/>
                          <a:cs typeface="Arial" panose="020B0604020202020204" pitchFamily="34" charset="0"/>
                        </a:rPr>
                        <a:t>limit for subscribers per case in a year</a:t>
                      </a:r>
                      <a:endParaRPr lang="en-US" sz="1600" b="1">
                        <a:effectLst/>
                        <a:latin typeface="+mn-lt"/>
                        <a:ea typeface="Calibri" panose="020F0502020204030204" pitchFamily="34" charset="0"/>
                        <a:cs typeface="Arial" panose="020B0604020202020204" pitchFamily="34" charset="0"/>
                      </a:endParaRPr>
                    </a:p>
                  </a:txBody>
                  <a:tcPr marL="0" marR="0" marT="0" marB="0"/>
                </a:tc>
                <a:tc>
                  <a:txBody>
                    <a:bodyPr/>
                    <a:lstStyle/>
                    <a:p>
                      <a:pPr marL="67310" marR="0">
                        <a:spcBef>
                          <a:spcPts val="5"/>
                        </a:spcBef>
                        <a:spcAft>
                          <a:spcPts val="0"/>
                        </a:spcAft>
                      </a:pPr>
                      <a:r>
                        <a:rPr lang="en-US" sz="1600" b="1" dirty="0">
                          <a:solidFill>
                            <a:srgbClr val="212121"/>
                          </a:solidFill>
                          <a:effectLst/>
                          <a:latin typeface="+mn-lt"/>
                          <a:ea typeface="Calibri" panose="020F0502020204030204" pitchFamily="34" charset="0"/>
                          <a:cs typeface="Arial" panose="020B0604020202020204" pitchFamily="34" charset="0"/>
                        </a:rPr>
                        <a:t>To</a:t>
                      </a:r>
                      <a:r>
                        <a:rPr lang="en-US" sz="1600" b="1" spc="-30" dirty="0">
                          <a:solidFill>
                            <a:srgbClr val="212121"/>
                          </a:solidFill>
                          <a:effectLst/>
                          <a:latin typeface="+mn-lt"/>
                          <a:ea typeface="Calibri" panose="020F0502020204030204" pitchFamily="34" charset="0"/>
                          <a:cs typeface="Arial" panose="020B0604020202020204" pitchFamily="34" charset="0"/>
                        </a:rPr>
                        <a:t> </a:t>
                      </a:r>
                      <a:r>
                        <a:rPr lang="en-US" sz="1600" b="1" dirty="0">
                          <a:solidFill>
                            <a:srgbClr val="212121"/>
                          </a:solidFill>
                          <a:effectLst/>
                          <a:latin typeface="+mn-lt"/>
                          <a:ea typeface="Calibri" panose="020F0502020204030204" pitchFamily="34" charset="0"/>
                          <a:cs typeface="Arial" panose="020B0604020202020204" pitchFamily="34" charset="0"/>
                        </a:rPr>
                        <a:t>be</a:t>
                      </a:r>
                      <a:r>
                        <a:rPr lang="en-US" sz="1600" b="1" spc="-30" dirty="0">
                          <a:solidFill>
                            <a:srgbClr val="212121"/>
                          </a:solidFill>
                          <a:effectLst/>
                          <a:latin typeface="+mn-lt"/>
                          <a:ea typeface="Calibri" panose="020F0502020204030204" pitchFamily="34" charset="0"/>
                          <a:cs typeface="Arial" panose="020B0604020202020204" pitchFamily="34" charset="0"/>
                        </a:rPr>
                        <a:t> </a:t>
                      </a:r>
                      <a:r>
                        <a:rPr lang="en-US" sz="1600" b="1" dirty="0">
                          <a:solidFill>
                            <a:srgbClr val="212121"/>
                          </a:solidFill>
                          <a:effectLst/>
                          <a:latin typeface="+mn-lt"/>
                          <a:ea typeface="Calibri" panose="020F0502020204030204" pitchFamily="34" charset="0"/>
                          <a:cs typeface="Arial" panose="020B0604020202020204" pitchFamily="34" charset="0"/>
                        </a:rPr>
                        <a:t>Submitted</a:t>
                      </a:r>
                      <a:r>
                        <a:rPr lang="en-US" sz="1600" b="1" spc="-20" dirty="0">
                          <a:solidFill>
                            <a:srgbClr val="212121"/>
                          </a:solidFill>
                          <a:effectLst/>
                          <a:latin typeface="+mn-lt"/>
                          <a:ea typeface="Calibri" panose="020F0502020204030204" pitchFamily="34" charset="0"/>
                          <a:cs typeface="Arial" panose="020B0604020202020204" pitchFamily="34" charset="0"/>
                        </a:rPr>
                        <a:t> </a:t>
                      </a:r>
                      <a:r>
                        <a:rPr lang="en-US" sz="1600" b="1" dirty="0">
                          <a:solidFill>
                            <a:srgbClr val="212121"/>
                          </a:solidFill>
                          <a:effectLst/>
                          <a:latin typeface="+mn-lt"/>
                          <a:ea typeface="Calibri" panose="020F0502020204030204" pitchFamily="34" charset="0"/>
                          <a:cs typeface="Arial" panose="020B0604020202020204" pitchFamily="34" charset="0"/>
                        </a:rPr>
                        <a:t>in</a:t>
                      </a:r>
                      <a:r>
                        <a:rPr lang="en-US" sz="1600" b="1" spc="-20" dirty="0">
                          <a:solidFill>
                            <a:srgbClr val="212121"/>
                          </a:solidFill>
                          <a:effectLst/>
                          <a:latin typeface="+mn-lt"/>
                          <a:ea typeface="Calibri" panose="020F0502020204030204" pitchFamily="34" charset="0"/>
                          <a:cs typeface="Arial" panose="020B0604020202020204" pitchFamily="34" charset="0"/>
                        </a:rPr>
                        <a:t> </a:t>
                      </a:r>
                      <a:r>
                        <a:rPr lang="en-US" sz="1600" b="1" dirty="0">
                          <a:solidFill>
                            <a:srgbClr val="212121"/>
                          </a:solidFill>
                          <a:effectLst/>
                          <a:latin typeface="+mn-lt"/>
                          <a:ea typeface="Calibri" panose="020F0502020204030204" pitchFamily="34" charset="0"/>
                          <a:cs typeface="Arial" panose="020B0604020202020204" pitchFamily="34" charset="0"/>
                        </a:rPr>
                        <a:t>the</a:t>
                      </a:r>
                      <a:r>
                        <a:rPr lang="en-US" sz="1600" b="1" spc="-30" dirty="0">
                          <a:solidFill>
                            <a:srgbClr val="212121"/>
                          </a:solidFill>
                          <a:effectLst/>
                          <a:latin typeface="+mn-lt"/>
                          <a:ea typeface="Calibri" panose="020F0502020204030204" pitchFamily="34" charset="0"/>
                          <a:cs typeface="Arial" panose="020B0604020202020204" pitchFamily="34" charset="0"/>
                        </a:rPr>
                        <a:t> </a:t>
                      </a:r>
                      <a:r>
                        <a:rPr lang="en-US" sz="1600" b="1" dirty="0">
                          <a:solidFill>
                            <a:srgbClr val="212121"/>
                          </a:solidFill>
                          <a:effectLst/>
                          <a:latin typeface="+mn-lt"/>
                          <a:ea typeface="Calibri" panose="020F0502020204030204" pitchFamily="34" charset="0"/>
                          <a:cs typeface="Arial" panose="020B0604020202020204" pitchFamily="34" charset="0"/>
                        </a:rPr>
                        <a:t>technical</a:t>
                      </a:r>
                      <a:r>
                        <a:rPr lang="en-US" sz="1600" b="1" spc="-25" dirty="0">
                          <a:solidFill>
                            <a:srgbClr val="212121"/>
                          </a:solidFill>
                          <a:effectLst/>
                          <a:latin typeface="+mn-lt"/>
                          <a:ea typeface="Calibri" panose="020F0502020204030204" pitchFamily="34" charset="0"/>
                          <a:cs typeface="Arial" panose="020B0604020202020204" pitchFamily="34" charset="0"/>
                        </a:rPr>
                        <a:t> </a:t>
                      </a:r>
                      <a:r>
                        <a:rPr lang="en-US" sz="1600" b="1" dirty="0">
                          <a:solidFill>
                            <a:srgbClr val="212121"/>
                          </a:solidFill>
                          <a:effectLst/>
                          <a:latin typeface="+mn-lt"/>
                          <a:ea typeface="Calibri" panose="020F0502020204030204" pitchFamily="34" charset="0"/>
                          <a:cs typeface="Arial" panose="020B0604020202020204" pitchFamily="34" charset="0"/>
                        </a:rPr>
                        <a:t>bid</a:t>
                      </a:r>
                      <a:r>
                        <a:rPr lang="en-US" sz="1600" b="1" spc="-20" dirty="0">
                          <a:solidFill>
                            <a:srgbClr val="212121"/>
                          </a:solidFill>
                          <a:effectLst/>
                          <a:latin typeface="+mn-lt"/>
                          <a:ea typeface="Calibri" panose="020F0502020204030204" pitchFamily="34" charset="0"/>
                          <a:cs typeface="Arial" panose="020B0604020202020204" pitchFamily="34" charset="0"/>
                        </a:rPr>
                        <a:t> </a:t>
                      </a:r>
                      <a:r>
                        <a:rPr lang="en-US" sz="1600" b="1" spc="-10" dirty="0">
                          <a:solidFill>
                            <a:srgbClr val="212121"/>
                          </a:solidFill>
                          <a:effectLst/>
                          <a:latin typeface="+mn-lt"/>
                          <a:ea typeface="Calibri" panose="020F0502020204030204" pitchFamily="34" charset="0"/>
                          <a:cs typeface="Arial" panose="020B0604020202020204" pitchFamily="34" charset="0"/>
                        </a:rPr>
                        <a:t>envelope.</a:t>
                      </a:r>
                      <a:endParaRPr lang="en-US" sz="1600" b="1" dirty="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256893102"/>
                  </a:ext>
                </a:extLst>
              </a:tr>
            </a:tbl>
          </a:graphicData>
        </a:graphic>
      </p:graphicFrame>
    </p:spTree>
    <p:extLst>
      <p:ext uri="{BB962C8B-B14F-4D97-AF65-F5344CB8AC3E}">
        <p14:creationId xmlns:p14="http://schemas.microsoft.com/office/powerpoint/2010/main" val="2864333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454513" y="79899"/>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Mandatory Administrative Document required</a:t>
            </a:r>
          </a:p>
        </p:txBody>
      </p:sp>
      <p:graphicFrame>
        <p:nvGraphicFramePr>
          <p:cNvPr id="2" name="Table 2">
            <a:extLst>
              <a:ext uri="{FF2B5EF4-FFF2-40B4-BE49-F238E27FC236}">
                <a16:creationId xmlns:a16="http://schemas.microsoft.com/office/drawing/2014/main" id="{9DC9AE1B-EBE6-6B4A-C88F-BF654DD2118F}"/>
              </a:ext>
            </a:extLst>
          </p:cNvPr>
          <p:cNvGraphicFramePr>
            <a:graphicFrameLocks noGrp="1"/>
          </p:cNvGraphicFramePr>
          <p:nvPr>
            <p:extLst>
              <p:ext uri="{D42A27DB-BD31-4B8C-83A1-F6EECF244321}">
                <p14:modId xmlns:p14="http://schemas.microsoft.com/office/powerpoint/2010/main" val="978541900"/>
              </p:ext>
            </p:extLst>
          </p:nvPr>
        </p:nvGraphicFramePr>
        <p:xfrm>
          <a:off x="721891" y="539748"/>
          <a:ext cx="7673962" cy="4657353"/>
        </p:xfrm>
        <a:graphic>
          <a:graphicData uri="http://schemas.openxmlformats.org/drawingml/2006/table">
            <a:tbl>
              <a:tblPr firstRow="1" bandRow="1">
                <a:tableStyleId>{5C22544A-7EE6-4342-B048-85BDC9FD1C3A}</a:tableStyleId>
              </a:tblPr>
              <a:tblGrid>
                <a:gridCol w="568281">
                  <a:extLst>
                    <a:ext uri="{9D8B030D-6E8A-4147-A177-3AD203B41FA5}">
                      <a16:colId xmlns:a16="http://schemas.microsoft.com/office/drawing/2014/main" val="1322362877"/>
                    </a:ext>
                  </a:extLst>
                </a:gridCol>
                <a:gridCol w="664105">
                  <a:extLst>
                    <a:ext uri="{9D8B030D-6E8A-4147-A177-3AD203B41FA5}">
                      <a16:colId xmlns:a16="http://schemas.microsoft.com/office/drawing/2014/main" val="1638913927"/>
                    </a:ext>
                  </a:extLst>
                </a:gridCol>
                <a:gridCol w="4327873">
                  <a:extLst>
                    <a:ext uri="{9D8B030D-6E8A-4147-A177-3AD203B41FA5}">
                      <a16:colId xmlns:a16="http://schemas.microsoft.com/office/drawing/2014/main" val="2843715713"/>
                    </a:ext>
                  </a:extLst>
                </a:gridCol>
                <a:gridCol w="2113703">
                  <a:extLst>
                    <a:ext uri="{9D8B030D-6E8A-4147-A177-3AD203B41FA5}">
                      <a16:colId xmlns:a16="http://schemas.microsoft.com/office/drawing/2014/main" val="3069005312"/>
                    </a:ext>
                  </a:extLst>
                </a:gridCol>
              </a:tblGrid>
              <a:tr h="490427">
                <a:tc>
                  <a:txBody>
                    <a:bodyPr/>
                    <a:lstStyle/>
                    <a:p>
                      <a:pPr marL="67945" marR="0" algn="ctr">
                        <a:lnSpc>
                          <a:spcPts val="134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tc>
                  <a:txBody>
                    <a:bodyPr/>
                    <a:lstStyle/>
                    <a:p>
                      <a:pPr marL="66675" marR="0" algn="ctr">
                        <a:lnSpc>
                          <a:spcPts val="134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Annex</a:t>
                      </a:r>
                      <a:r>
                        <a:rPr lang="en-US" sz="1600" b="1" spc="-2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b="1" spc="-5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tc>
                  <a:txBody>
                    <a:bodyPr/>
                    <a:lstStyle/>
                    <a:p>
                      <a:pPr marL="62865" marR="0" algn="ctr">
                        <a:lnSpc>
                          <a:spcPts val="1340"/>
                        </a:lnSpc>
                        <a:spcBef>
                          <a:spcPts val="0"/>
                        </a:spcBef>
                        <a:spcAft>
                          <a:spcPts val="0"/>
                        </a:spcAft>
                      </a:pPr>
                      <a:r>
                        <a:rPr lang="en-US" sz="16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Document Type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tc>
                  <a:txBody>
                    <a:bodyPr/>
                    <a:lstStyle/>
                    <a:p>
                      <a:pPr marL="51435" marR="0" algn="ctr">
                        <a:lnSpc>
                          <a:spcPts val="1340"/>
                        </a:lnSpc>
                        <a:spcBef>
                          <a:spcPts val="0"/>
                        </a:spcBef>
                        <a:spcAft>
                          <a:spcPts val="0"/>
                        </a:spcAft>
                      </a:pPr>
                      <a:r>
                        <a:rPr lang="en-US" sz="16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Instructions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extLst>
                  <a:ext uri="{0D108BD9-81ED-4DB2-BD59-A6C34878D82A}">
                    <a16:rowId xmlns:a16="http://schemas.microsoft.com/office/drawing/2014/main" val="367130675"/>
                  </a:ext>
                </a:extLst>
              </a:tr>
              <a:tr h="450651">
                <a:tc>
                  <a:txBody>
                    <a:bodyPr/>
                    <a:lstStyle/>
                    <a:p>
                      <a:pPr marL="67945" marR="0">
                        <a:lnSpc>
                          <a:spcPts val="1215"/>
                        </a:lnSpc>
                        <a:spcBef>
                          <a:spcPts val="0"/>
                        </a:spcBef>
                        <a:spcAft>
                          <a:spcPts val="0"/>
                        </a:spcAft>
                      </a:pPr>
                      <a:r>
                        <a:rPr lang="en-US" sz="1400" b="1" spc="-25" dirty="0">
                          <a:solidFill>
                            <a:srgbClr val="212121"/>
                          </a:solidFill>
                          <a:effectLst/>
                          <a:latin typeface="+mn-lt"/>
                          <a:ea typeface="Calibri" panose="020F0502020204030204" pitchFamily="34" charset="0"/>
                          <a:cs typeface="Arial" panose="020B0604020202020204" pitchFamily="34" charset="0"/>
                        </a:rPr>
                        <a:t>13</a:t>
                      </a:r>
                      <a:endParaRPr lang="en-US" sz="1400" b="1" dirty="0">
                        <a:effectLst/>
                        <a:latin typeface="+mn-lt"/>
                        <a:ea typeface="Calibri" panose="020F0502020204030204" pitchFamily="34" charset="0"/>
                        <a:cs typeface="Arial" panose="020B0604020202020204" pitchFamily="34" charset="0"/>
                      </a:endParaRPr>
                    </a:p>
                  </a:txBody>
                  <a:tcPr marL="0" marR="0" marT="0" marB="0"/>
                </a:tc>
                <a:tc>
                  <a:txBody>
                    <a:bodyPr/>
                    <a:lstStyle/>
                    <a:p>
                      <a:pPr marL="0" marR="0">
                        <a:spcBef>
                          <a:spcPts val="0"/>
                        </a:spcBef>
                        <a:spcAft>
                          <a:spcPts val="0"/>
                        </a:spcAft>
                      </a:pPr>
                      <a:r>
                        <a:rPr lang="en-US" sz="1400" b="1" dirty="0">
                          <a:effectLst/>
                          <a:latin typeface="+mn-lt"/>
                          <a:ea typeface="Calibri" panose="020F0502020204030204" pitchFamily="34" charset="0"/>
                          <a:cs typeface="Calibri" panose="020F0502020204030204" pitchFamily="34" charset="0"/>
                        </a:rPr>
                        <a:t> </a:t>
                      </a:r>
                      <a:endParaRPr lang="en-US" sz="1400" b="1" dirty="0">
                        <a:effectLst/>
                        <a:latin typeface="+mn-lt"/>
                        <a:ea typeface="Calibri" panose="020F0502020204030204" pitchFamily="34" charset="0"/>
                        <a:cs typeface="Arial" panose="020B0604020202020204" pitchFamily="34" charset="0"/>
                      </a:endParaRPr>
                    </a:p>
                  </a:txBody>
                  <a:tcPr marL="0" marR="0" marT="0" marB="0"/>
                </a:tc>
                <a:tc>
                  <a:txBody>
                    <a:bodyPr/>
                    <a:lstStyle/>
                    <a:p>
                      <a:pPr marL="67945" marR="0">
                        <a:lnSpc>
                          <a:spcPts val="1215"/>
                        </a:lnSpc>
                        <a:spcBef>
                          <a:spcPts val="0"/>
                        </a:spcBef>
                        <a:spcAft>
                          <a:spcPts val="0"/>
                        </a:spcAft>
                      </a:pPr>
                      <a:r>
                        <a:rPr lang="en-US" sz="1400" b="1" dirty="0">
                          <a:solidFill>
                            <a:srgbClr val="212121"/>
                          </a:solidFill>
                          <a:effectLst/>
                          <a:latin typeface="+mn-lt"/>
                          <a:ea typeface="Calibri" panose="020F0502020204030204" pitchFamily="34" charset="0"/>
                          <a:cs typeface="Arial" panose="020B0604020202020204" pitchFamily="34" charset="0"/>
                        </a:rPr>
                        <a:t>List</a:t>
                      </a:r>
                      <a:r>
                        <a:rPr lang="en-US" sz="1400" b="1" spc="-25"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of</a:t>
                      </a:r>
                      <a:r>
                        <a:rPr lang="en-US" sz="1400" b="1" spc="-3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current</a:t>
                      </a:r>
                      <a:r>
                        <a:rPr lang="en-US" sz="1400" b="1" spc="-25"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clients</a:t>
                      </a:r>
                      <a:r>
                        <a:rPr lang="en-US" sz="1400" b="1" spc="-2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using</a:t>
                      </a:r>
                      <a:r>
                        <a:rPr lang="en-US" sz="1400" b="1" spc="-20" dirty="0">
                          <a:solidFill>
                            <a:srgbClr val="212121"/>
                          </a:solidFill>
                          <a:effectLst/>
                          <a:latin typeface="+mn-lt"/>
                          <a:ea typeface="Calibri" panose="020F0502020204030204" pitchFamily="34" charset="0"/>
                          <a:cs typeface="Arial" panose="020B0604020202020204" pitchFamily="34" charset="0"/>
                        </a:rPr>
                        <a:t> </a:t>
                      </a:r>
                      <a:r>
                        <a:rPr lang="en-US" sz="1400" b="1" spc="-25" dirty="0">
                          <a:solidFill>
                            <a:srgbClr val="212121"/>
                          </a:solidFill>
                          <a:effectLst/>
                          <a:latin typeface="+mn-lt"/>
                          <a:ea typeface="Calibri" panose="020F0502020204030204" pitchFamily="34" charset="0"/>
                          <a:cs typeface="Arial" panose="020B0604020202020204" pitchFamily="34" charset="0"/>
                        </a:rPr>
                        <a:t>the</a:t>
                      </a:r>
                      <a:endParaRPr lang="en-US" sz="1400" b="1" dirty="0">
                        <a:effectLst/>
                        <a:latin typeface="+mn-lt"/>
                        <a:ea typeface="Calibri" panose="020F0502020204030204" pitchFamily="34" charset="0"/>
                        <a:cs typeface="Arial" panose="020B0604020202020204" pitchFamily="34" charset="0"/>
                      </a:endParaRPr>
                    </a:p>
                    <a:p>
                      <a:pPr marL="67945" marR="0">
                        <a:lnSpc>
                          <a:spcPts val="1115"/>
                        </a:lnSpc>
                        <a:spcBef>
                          <a:spcPts val="0"/>
                        </a:spcBef>
                        <a:spcAft>
                          <a:spcPts val="0"/>
                        </a:spcAft>
                      </a:pPr>
                      <a:r>
                        <a:rPr lang="en-US" sz="1400" b="1" dirty="0">
                          <a:solidFill>
                            <a:srgbClr val="212121"/>
                          </a:solidFill>
                          <a:effectLst/>
                          <a:latin typeface="+mn-lt"/>
                          <a:ea typeface="Calibri" panose="020F0502020204030204" pitchFamily="34" charset="0"/>
                          <a:cs typeface="Arial" panose="020B0604020202020204" pitchFamily="34" charset="0"/>
                        </a:rPr>
                        <a:t>company’s</a:t>
                      </a:r>
                      <a:r>
                        <a:rPr lang="en-US" sz="1400" b="1" spc="-45" dirty="0">
                          <a:solidFill>
                            <a:srgbClr val="212121"/>
                          </a:solidFill>
                          <a:effectLst/>
                          <a:latin typeface="+mn-lt"/>
                          <a:ea typeface="Calibri" panose="020F0502020204030204" pitchFamily="34" charset="0"/>
                          <a:cs typeface="Arial" panose="020B0604020202020204" pitchFamily="34" charset="0"/>
                        </a:rPr>
                        <a:t> </a:t>
                      </a:r>
                      <a:r>
                        <a:rPr lang="en-US" sz="1400" b="1" spc="-10" dirty="0">
                          <a:solidFill>
                            <a:srgbClr val="212121"/>
                          </a:solidFill>
                          <a:effectLst/>
                          <a:latin typeface="+mn-lt"/>
                          <a:ea typeface="Calibri" panose="020F0502020204030204" pitchFamily="34" charset="0"/>
                          <a:cs typeface="Arial" panose="020B0604020202020204" pitchFamily="34" charset="0"/>
                        </a:rPr>
                        <a:t>services</a:t>
                      </a:r>
                      <a:endParaRPr lang="en-US" sz="1400" b="1" dirty="0">
                        <a:effectLst/>
                        <a:latin typeface="+mn-lt"/>
                        <a:ea typeface="Calibri" panose="020F0502020204030204" pitchFamily="34" charset="0"/>
                        <a:cs typeface="Arial" panose="020B0604020202020204" pitchFamily="34" charset="0"/>
                      </a:endParaRPr>
                    </a:p>
                  </a:txBody>
                  <a:tcPr marL="0" marR="0" marT="0" marB="0"/>
                </a:tc>
                <a:tc>
                  <a:txBody>
                    <a:bodyPr/>
                    <a:lstStyle/>
                    <a:p>
                      <a:pPr marL="67310" marR="0">
                        <a:lnSpc>
                          <a:spcPts val="1215"/>
                        </a:lnSpc>
                        <a:spcBef>
                          <a:spcPts val="0"/>
                        </a:spcBef>
                        <a:spcAft>
                          <a:spcPts val="0"/>
                        </a:spcAft>
                      </a:pPr>
                      <a:r>
                        <a:rPr lang="en-US" sz="1400" b="1" dirty="0">
                          <a:solidFill>
                            <a:srgbClr val="212121"/>
                          </a:solidFill>
                          <a:effectLst/>
                          <a:latin typeface="+mn-lt"/>
                          <a:ea typeface="Calibri" panose="020F0502020204030204" pitchFamily="34" charset="0"/>
                          <a:cs typeface="Arial" panose="020B0604020202020204" pitchFamily="34" charset="0"/>
                        </a:rPr>
                        <a:t>To</a:t>
                      </a:r>
                      <a:r>
                        <a:rPr lang="en-US" sz="1400" b="1" spc="-3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be</a:t>
                      </a:r>
                      <a:r>
                        <a:rPr lang="en-US" sz="1400" b="1" spc="-3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Submitted</a:t>
                      </a:r>
                      <a:r>
                        <a:rPr lang="en-US" sz="1400" b="1" spc="-2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in</a:t>
                      </a:r>
                      <a:r>
                        <a:rPr lang="en-US" sz="1400" b="1" spc="-2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the</a:t>
                      </a:r>
                      <a:r>
                        <a:rPr lang="en-US" sz="1400" b="1" spc="-3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technical</a:t>
                      </a:r>
                      <a:r>
                        <a:rPr lang="en-US" sz="1400" b="1" spc="-25"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bid</a:t>
                      </a:r>
                      <a:r>
                        <a:rPr lang="en-US" sz="1400" b="1" spc="-20" dirty="0">
                          <a:solidFill>
                            <a:srgbClr val="212121"/>
                          </a:solidFill>
                          <a:effectLst/>
                          <a:latin typeface="+mn-lt"/>
                          <a:ea typeface="Calibri" panose="020F0502020204030204" pitchFamily="34" charset="0"/>
                          <a:cs typeface="Arial" panose="020B0604020202020204" pitchFamily="34" charset="0"/>
                        </a:rPr>
                        <a:t> </a:t>
                      </a:r>
                      <a:r>
                        <a:rPr lang="en-US" sz="1400" b="1" spc="-10" dirty="0">
                          <a:solidFill>
                            <a:srgbClr val="212121"/>
                          </a:solidFill>
                          <a:effectLst/>
                          <a:latin typeface="+mn-lt"/>
                          <a:ea typeface="Calibri" panose="020F0502020204030204" pitchFamily="34" charset="0"/>
                          <a:cs typeface="Arial" panose="020B0604020202020204" pitchFamily="34" charset="0"/>
                        </a:rPr>
                        <a:t>envelope.</a:t>
                      </a:r>
                      <a:endParaRPr lang="en-US" sz="1400" b="1" dirty="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82989507"/>
                  </a:ext>
                </a:extLst>
              </a:tr>
              <a:tr h="729235">
                <a:tc>
                  <a:txBody>
                    <a:bodyPr/>
                    <a:lstStyle/>
                    <a:p>
                      <a:pPr marL="67945" marR="0">
                        <a:spcBef>
                          <a:spcPts val="5"/>
                        </a:spcBef>
                        <a:spcAft>
                          <a:spcPts val="0"/>
                        </a:spcAft>
                      </a:pPr>
                      <a:r>
                        <a:rPr lang="en-US" sz="1400" b="1" dirty="0">
                          <a:effectLst/>
                          <a:latin typeface="+mn-lt"/>
                          <a:ea typeface="Calibri" panose="020F0502020204030204" pitchFamily="34" charset="0"/>
                          <a:cs typeface="Arial" panose="020B0604020202020204" pitchFamily="34" charset="0"/>
                        </a:rPr>
                        <a:t>14</a:t>
                      </a:r>
                    </a:p>
                  </a:txBody>
                  <a:tcPr marL="0" marR="0" marT="0" marB="0"/>
                </a:tc>
                <a:tc>
                  <a:txBody>
                    <a:bodyPr/>
                    <a:lstStyle/>
                    <a:p>
                      <a:pPr marL="0" marR="0">
                        <a:spcBef>
                          <a:spcPts val="0"/>
                        </a:spcBef>
                        <a:spcAft>
                          <a:spcPts val="0"/>
                        </a:spcAft>
                      </a:pPr>
                      <a:r>
                        <a:rPr lang="en-US" sz="1400" b="1" dirty="0">
                          <a:effectLst/>
                          <a:latin typeface="+mn-lt"/>
                          <a:ea typeface="Calibri" panose="020F0502020204030204" pitchFamily="34" charset="0"/>
                          <a:cs typeface="Calibri" panose="020F0502020204030204" pitchFamily="34" charset="0"/>
                        </a:rPr>
                        <a:t> </a:t>
                      </a:r>
                      <a:endParaRPr lang="en-US" sz="1400" b="1" dirty="0">
                        <a:effectLst/>
                        <a:latin typeface="+mn-lt"/>
                        <a:ea typeface="Calibri" panose="020F0502020204030204" pitchFamily="34" charset="0"/>
                        <a:cs typeface="Arial" panose="020B0604020202020204" pitchFamily="34" charset="0"/>
                      </a:endParaRPr>
                    </a:p>
                  </a:txBody>
                  <a:tcPr marL="0" marR="0" marT="0" marB="0"/>
                </a:tc>
                <a:tc>
                  <a:txBody>
                    <a:bodyPr/>
                    <a:lstStyle/>
                    <a:p>
                      <a:pPr marL="67945" marR="0">
                        <a:spcBef>
                          <a:spcPts val="5"/>
                        </a:spcBef>
                        <a:spcAft>
                          <a:spcPts val="0"/>
                        </a:spcAft>
                      </a:pPr>
                      <a:r>
                        <a:rPr lang="en-US" sz="1400" b="1" dirty="0">
                          <a:solidFill>
                            <a:srgbClr val="212121"/>
                          </a:solidFill>
                          <a:effectLst/>
                          <a:latin typeface="+mn-lt"/>
                          <a:ea typeface="Calibri" panose="020F0502020204030204" pitchFamily="34" charset="0"/>
                          <a:cs typeface="Arial" panose="020B0604020202020204" pitchFamily="34" charset="0"/>
                        </a:rPr>
                        <a:t>Company’s profile shows the company experience</a:t>
                      </a:r>
                      <a:r>
                        <a:rPr lang="en-US" sz="1400" b="1" spc="-5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in</a:t>
                      </a:r>
                      <a:r>
                        <a:rPr lang="en-US" sz="1400" b="1" spc="-45"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similar</a:t>
                      </a:r>
                      <a:r>
                        <a:rPr lang="en-US" sz="1400" b="1" spc="-5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services,</a:t>
                      </a:r>
                      <a:r>
                        <a:rPr lang="en-US" sz="1400" b="1" spc="-45"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including the number and location of the</a:t>
                      </a:r>
                      <a:r>
                        <a:rPr lang="en-US" sz="1400" b="1" dirty="0">
                          <a:solidFill>
                            <a:schemeClr val="dk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company’s</a:t>
                      </a:r>
                      <a:r>
                        <a:rPr lang="en-US" sz="1400" b="1" spc="-2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HQ</a:t>
                      </a:r>
                      <a:r>
                        <a:rPr lang="en-US" sz="1400" b="1" spc="-3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and</a:t>
                      </a:r>
                      <a:r>
                        <a:rPr lang="en-US" sz="1400" b="1" spc="-35" dirty="0">
                          <a:solidFill>
                            <a:srgbClr val="212121"/>
                          </a:solidFill>
                          <a:effectLst/>
                          <a:latin typeface="+mn-lt"/>
                          <a:ea typeface="Calibri" panose="020F0502020204030204" pitchFamily="34" charset="0"/>
                          <a:cs typeface="Arial" panose="020B0604020202020204" pitchFamily="34" charset="0"/>
                        </a:rPr>
                        <a:t> </a:t>
                      </a:r>
                      <a:r>
                        <a:rPr lang="en-US" sz="1400" b="1" spc="-10" dirty="0">
                          <a:solidFill>
                            <a:srgbClr val="212121"/>
                          </a:solidFill>
                          <a:effectLst/>
                          <a:latin typeface="+mn-lt"/>
                          <a:ea typeface="Calibri" panose="020F0502020204030204" pitchFamily="34" charset="0"/>
                          <a:cs typeface="Arial" panose="020B0604020202020204" pitchFamily="34" charset="0"/>
                        </a:rPr>
                        <a:t>branches</a:t>
                      </a:r>
                      <a:endParaRPr lang="en-US" sz="1400" b="1" dirty="0">
                        <a:effectLst/>
                        <a:latin typeface="+mn-lt"/>
                        <a:ea typeface="Calibri" panose="020F0502020204030204" pitchFamily="34" charset="0"/>
                        <a:cs typeface="Arial" panose="020B0604020202020204" pitchFamily="34" charset="0"/>
                      </a:endParaRPr>
                    </a:p>
                  </a:txBody>
                  <a:tcPr marL="0" marR="0" marT="0" marB="0"/>
                </a:tc>
                <a:tc>
                  <a:txBody>
                    <a:bodyPr/>
                    <a:lstStyle/>
                    <a:p>
                      <a:pPr marL="67310" marR="0">
                        <a:spcBef>
                          <a:spcPts val="5"/>
                        </a:spcBef>
                        <a:spcAft>
                          <a:spcPts val="0"/>
                        </a:spcAft>
                      </a:pPr>
                      <a:r>
                        <a:rPr lang="en-US" sz="1400" b="1" dirty="0">
                          <a:solidFill>
                            <a:srgbClr val="212121"/>
                          </a:solidFill>
                          <a:effectLst/>
                          <a:latin typeface="+mn-lt"/>
                          <a:ea typeface="Calibri" panose="020F0502020204030204" pitchFamily="34" charset="0"/>
                          <a:cs typeface="Arial" panose="020B0604020202020204" pitchFamily="34" charset="0"/>
                        </a:rPr>
                        <a:t>To</a:t>
                      </a:r>
                      <a:r>
                        <a:rPr lang="en-US" sz="1400" b="1" spc="-3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be</a:t>
                      </a:r>
                      <a:r>
                        <a:rPr lang="en-US" sz="1400" b="1" spc="-3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Submitted</a:t>
                      </a:r>
                      <a:r>
                        <a:rPr lang="en-US" sz="1400" b="1" spc="-2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in</a:t>
                      </a:r>
                      <a:r>
                        <a:rPr lang="en-US" sz="1400" b="1" spc="-2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the</a:t>
                      </a:r>
                      <a:r>
                        <a:rPr lang="en-US" sz="1400" b="1" spc="-3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technical</a:t>
                      </a:r>
                      <a:r>
                        <a:rPr lang="en-US" sz="1400" b="1" spc="-25"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bid</a:t>
                      </a:r>
                      <a:r>
                        <a:rPr lang="en-US" sz="1400" b="1" spc="-20" dirty="0">
                          <a:solidFill>
                            <a:srgbClr val="212121"/>
                          </a:solidFill>
                          <a:effectLst/>
                          <a:latin typeface="+mn-lt"/>
                          <a:ea typeface="Calibri" panose="020F0502020204030204" pitchFamily="34" charset="0"/>
                          <a:cs typeface="Arial" panose="020B0604020202020204" pitchFamily="34" charset="0"/>
                        </a:rPr>
                        <a:t> </a:t>
                      </a:r>
                      <a:r>
                        <a:rPr lang="en-US" sz="1400" b="1" spc="-10" dirty="0">
                          <a:solidFill>
                            <a:srgbClr val="212121"/>
                          </a:solidFill>
                          <a:effectLst/>
                          <a:latin typeface="+mn-lt"/>
                          <a:ea typeface="Calibri" panose="020F0502020204030204" pitchFamily="34" charset="0"/>
                          <a:cs typeface="Arial" panose="020B0604020202020204" pitchFamily="34" charset="0"/>
                        </a:rPr>
                        <a:t>envelope.</a:t>
                      </a:r>
                      <a:endParaRPr lang="en-US" sz="1400" b="1" dirty="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757620647"/>
                  </a:ext>
                </a:extLst>
              </a:tr>
              <a:tr h="2712920">
                <a:tc>
                  <a:txBody>
                    <a:bodyPr/>
                    <a:lstStyle/>
                    <a:p>
                      <a:pPr marL="67945" marR="0">
                        <a:spcBef>
                          <a:spcPts val="5"/>
                        </a:spcBef>
                        <a:spcAft>
                          <a:spcPts val="0"/>
                        </a:spcAft>
                      </a:pPr>
                      <a:r>
                        <a:rPr lang="en-US" sz="1400" b="1" dirty="0">
                          <a:effectLst/>
                          <a:latin typeface="+mn-lt"/>
                          <a:ea typeface="Calibri" panose="020F0502020204030204" pitchFamily="34" charset="0"/>
                          <a:cs typeface="Arial" panose="020B0604020202020204" pitchFamily="34" charset="0"/>
                        </a:rPr>
                        <a:t>15</a:t>
                      </a:r>
                    </a:p>
                  </a:txBody>
                  <a:tcPr marL="0" marR="0" marT="0" marB="0"/>
                </a:tc>
                <a:tc>
                  <a:txBody>
                    <a:bodyPr/>
                    <a:lstStyle/>
                    <a:p>
                      <a:pPr marL="0" marR="0">
                        <a:spcBef>
                          <a:spcPts val="0"/>
                        </a:spcBef>
                        <a:spcAft>
                          <a:spcPts val="0"/>
                        </a:spcAft>
                      </a:pPr>
                      <a:r>
                        <a:rPr lang="en-US" sz="1400" b="1" dirty="0">
                          <a:effectLst/>
                          <a:latin typeface="+mn-lt"/>
                          <a:ea typeface="Calibri" panose="020F0502020204030204" pitchFamily="34" charset="0"/>
                          <a:cs typeface="Arial" panose="020B0604020202020204" pitchFamily="34" charset="0"/>
                        </a:rPr>
                        <a:t>NA</a:t>
                      </a:r>
                    </a:p>
                  </a:txBody>
                  <a:tcPr marL="0" marR="0" marT="0" marB="0"/>
                </a:tc>
                <a:tc>
                  <a:txBody>
                    <a:bodyPr/>
                    <a:lstStyle/>
                    <a:p>
                      <a:r>
                        <a:rPr lang="en-US" sz="1400" b="1" kern="1200" dirty="0">
                          <a:solidFill>
                            <a:schemeClr val="dk1"/>
                          </a:solidFill>
                          <a:effectLst/>
                          <a:latin typeface="+mn-lt"/>
                          <a:ea typeface="+mn-ea"/>
                          <a:cs typeface="+mn-cs"/>
                        </a:rPr>
                        <a:t>Work-Injury and Life insurance services packages including </a:t>
                      </a:r>
                    </a:p>
                    <a:p>
                      <a:pPr marL="342900" lvl="0" indent="-342900">
                        <a:buFont typeface="+mj-lt"/>
                        <a:buAutoNum type="arabicPeriod"/>
                      </a:pPr>
                      <a:r>
                        <a:rPr lang="en-US" sz="1400" b="1" kern="1200" dirty="0">
                          <a:solidFill>
                            <a:schemeClr val="dk1"/>
                          </a:solidFill>
                          <a:effectLst/>
                          <a:latin typeface="+mn-lt"/>
                          <a:ea typeface="+mn-ea"/>
                          <a:cs typeface="+mn-cs"/>
                        </a:rPr>
                        <a:t>Death of all causes</a:t>
                      </a:r>
                    </a:p>
                    <a:p>
                      <a:pPr marL="342900" lvl="0" indent="-342900">
                        <a:buFont typeface="+mj-lt"/>
                        <a:buAutoNum type="arabicPeriod"/>
                      </a:pPr>
                      <a:r>
                        <a:rPr lang="en-US" sz="1400" b="1" kern="1200" dirty="0">
                          <a:solidFill>
                            <a:schemeClr val="dk1"/>
                          </a:solidFill>
                          <a:effectLst/>
                          <a:latin typeface="+mn-lt"/>
                          <a:ea typeface="+mn-ea"/>
                          <a:cs typeface="+mn-cs"/>
                        </a:rPr>
                        <a:t>Accidental death benefit</a:t>
                      </a:r>
                    </a:p>
                    <a:p>
                      <a:pPr marL="342900" lvl="0" indent="-342900">
                        <a:buFont typeface="+mj-lt"/>
                        <a:buAutoNum type="arabicPeriod"/>
                      </a:pPr>
                      <a:r>
                        <a:rPr lang="en-US" sz="1400" b="1" kern="1200" dirty="0">
                          <a:solidFill>
                            <a:schemeClr val="dk1"/>
                          </a:solidFill>
                          <a:effectLst/>
                          <a:latin typeface="+mn-lt"/>
                          <a:ea typeface="+mn-ea"/>
                          <a:cs typeface="+mn-cs"/>
                        </a:rPr>
                        <a:t>Permanent of total and partial disability accidents</a:t>
                      </a:r>
                    </a:p>
                    <a:p>
                      <a:pPr marL="342900" lvl="0" indent="-342900">
                        <a:buFont typeface="+mj-lt"/>
                        <a:buAutoNum type="arabicPeriod"/>
                      </a:pPr>
                      <a:r>
                        <a:rPr lang="en-US" sz="1400" b="1" kern="1200" dirty="0">
                          <a:solidFill>
                            <a:schemeClr val="dk1"/>
                          </a:solidFill>
                          <a:effectLst/>
                          <a:latin typeface="+mn-lt"/>
                          <a:ea typeface="+mn-ea"/>
                          <a:cs typeface="+mn-cs"/>
                        </a:rPr>
                        <a:t>Permanent of total and partial disability sickness</a:t>
                      </a:r>
                    </a:p>
                    <a:p>
                      <a:pPr marL="342900" lvl="0" indent="-342900">
                        <a:buFont typeface="+mj-lt"/>
                        <a:buAutoNum type="arabicPeriod"/>
                      </a:pPr>
                      <a:r>
                        <a:rPr lang="en-US" sz="1400" b="1" kern="1200" dirty="0">
                          <a:solidFill>
                            <a:schemeClr val="dk1"/>
                          </a:solidFill>
                          <a:effectLst/>
                          <a:latin typeface="+mn-lt"/>
                          <a:ea typeface="+mn-ea"/>
                          <a:cs typeface="+mn-cs"/>
                        </a:rPr>
                        <a:t>Temporary of total disability accident</a:t>
                      </a:r>
                    </a:p>
                    <a:p>
                      <a:pPr marL="342900" lvl="0" indent="-342900">
                        <a:buFont typeface="+mj-lt"/>
                        <a:buAutoNum type="arabicPeriod"/>
                      </a:pPr>
                      <a:r>
                        <a:rPr lang="en-US" sz="1400" b="1" kern="1200" dirty="0">
                          <a:solidFill>
                            <a:schemeClr val="dk1"/>
                          </a:solidFill>
                          <a:effectLst/>
                          <a:latin typeface="+mn-lt"/>
                          <a:ea typeface="+mn-ea"/>
                          <a:cs typeface="+mn-cs"/>
                        </a:rPr>
                        <a:t>Passive war</a:t>
                      </a:r>
                    </a:p>
                    <a:p>
                      <a:pPr marL="342900" lvl="0" indent="-342900">
                        <a:buFont typeface="+mj-lt"/>
                        <a:buAutoNum type="arabicPeriod"/>
                      </a:pPr>
                      <a:r>
                        <a:rPr lang="en-US" sz="1400" b="1" kern="1200" dirty="0">
                          <a:solidFill>
                            <a:schemeClr val="dk1"/>
                          </a:solidFill>
                          <a:effectLst/>
                          <a:latin typeface="+mn-lt"/>
                          <a:ea typeface="+mn-ea"/>
                          <a:cs typeface="+mn-cs"/>
                        </a:rPr>
                        <a:t>Death during childbirth</a:t>
                      </a:r>
                    </a:p>
                    <a:p>
                      <a:pPr marL="342900" lvl="0" indent="-342900">
                        <a:buFont typeface="+mj-lt"/>
                        <a:buAutoNum type="arabicPeriod"/>
                      </a:pPr>
                      <a:r>
                        <a:rPr lang="en-US" sz="1400" b="1" kern="1200" dirty="0">
                          <a:solidFill>
                            <a:schemeClr val="dk1"/>
                          </a:solidFill>
                          <a:effectLst/>
                          <a:latin typeface="+mn-lt"/>
                          <a:ea typeface="+mn-ea"/>
                          <a:cs typeface="+mn-cs"/>
                        </a:rPr>
                        <a:t>Death due to explosive materials or participating in anti-mine training</a:t>
                      </a:r>
                    </a:p>
                    <a:p>
                      <a:pPr marL="342900" lvl="0" indent="-342900">
                        <a:buFont typeface="+mj-lt"/>
                        <a:buAutoNum type="arabicPeriod"/>
                      </a:pPr>
                      <a:r>
                        <a:rPr lang="en-US" sz="1400" b="1" kern="1200" dirty="0">
                          <a:solidFill>
                            <a:schemeClr val="dk1"/>
                          </a:solidFill>
                          <a:effectLst/>
                          <a:latin typeface="+mn-lt"/>
                          <a:ea typeface="+mn-ea"/>
                          <a:cs typeface="+mn-cs"/>
                        </a:rPr>
                        <a:t>Advanced funeral benefit</a:t>
                      </a:r>
                    </a:p>
                    <a:p>
                      <a:pPr marL="342900" lvl="0" indent="-342900">
                        <a:buFont typeface="+mj-lt"/>
                        <a:buAutoNum type="arabicPeriod"/>
                      </a:pPr>
                      <a:r>
                        <a:rPr lang="en-US" sz="1400" b="1" kern="1200" dirty="0">
                          <a:solidFill>
                            <a:schemeClr val="dk1"/>
                          </a:solidFill>
                          <a:effectLst/>
                          <a:latin typeface="+mn-lt"/>
                          <a:ea typeface="+mn-ea"/>
                          <a:cs typeface="+mn-cs"/>
                        </a:rPr>
                        <a:t>Accidents, injury occurred outside Yemen</a:t>
                      </a:r>
                    </a:p>
                    <a:p>
                      <a:pPr marL="0" indent="0">
                        <a:buFont typeface="+mj-lt"/>
                        <a:buNone/>
                      </a:pPr>
                      <a:r>
                        <a:rPr lang="en-US" sz="1400" b="1" kern="1200" dirty="0">
                          <a:solidFill>
                            <a:schemeClr val="dk1"/>
                          </a:solidFill>
                          <a:effectLst/>
                          <a:latin typeface="+mn-lt"/>
                          <a:ea typeface="+mn-ea"/>
                          <a:cs typeface="+mn-cs"/>
                        </a:rPr>
                        <a:t>Scoring of this section will be weighted score depending on the assessment of all bids.</a:t>
                      </a:r>
                      <a:endParaRPr lang="en-US" sz="1400" b="1" dirty="0">
                        <a:effectLst/>
                        <a:latin typeface="+mn-lt"/>
                        <a:ea typeface="Calibri" panose="020F0502020204030204" pitchFamily="34" charset="0"/>
                        <a:cs typeface="Arial" panose="020B0604020202020204" pitchFamily="34" charset="0"/>
                      </a:endParaRPr>
                    </a:p>
                  </a:txBody>
                  <a:tcPr marL="0" marR="0" marT="0" marB="0"/>
                </a:tc>
                <a:tc>
                  <a:txBody>
                    <a:bodyPr/>
                    <a:lstStyle/>
                    <a:p>
                      <a:pPr marL="67310" marR="0" lvl="0" indent="0" algn="l" defTabSz="685800" rtl="0" eaLnBrk="1" fontAlgn="auto" latinLnBrk="0" hangingPunct="1">
                        <a:lnSpc>
                          <a:spcPct val="100000"/>
                        </a:lnSpc>
                        <a:spcBef>
                          <a:spcPts val="5"/>
                        </a:spcBef>
                        <a:spcAft>
                          <a:spcPts val="0"/>
                        </a:spcAft>
                        <a:buClrTx/>
                        <a:buSzTx/>
                        <a:buFontTx/>
                        <a:buNone/>
                        <a:tabLst/>
                        <a:defRPr/>
                      </a:pPr>
                      <a:r>
                        <a:rPr lang="en-US" sz="1400" b="1" dirty="0">
                          <a:effectLst/>
                          <a:latin typeface="+mn-lt"/>
                        </a:rPr>
                        <a:t>Details technical proposal Should</a:t>
                      </a:r>
                      <a:r>
                        <a:rPr lang="en-US" sz="1400" b="1" spc="-10" dirty="0">
                          <a:effectLst/>
                          <a:latin typeface="+mn-lt"/>
                        </a:rPr>
                        <a:t> </a:t>
                      </a:r>
                      <a:r>
                        <a:rPr lang="en-US" sz="1400" b="1" dirty="0">
                          <a:effectLst/>
                          <a:latin typeface="+mn-lt"/>
                        </a:rPr>
                        <a:t>be</a:t>
                      </a:r>
                      <a:r>
                        <a:rPr lang="en-US" sz="1400" b="1" spc="5" dirty="0">
                          <a:effectLst/>
                          <a:latin typeface="+mn-lt"/>
                        </a:rPr>
                        <a:t> </a:t>
                      </a:r>
                      <a:r>
                        <a:rPr lang="en-US" sz="1400" b="1" dirty="0">
                          <a:effectLst/>
                          <a:latin typeface="+mn-lt"/>
                        </a:rPr>
                        <a:t>submitted</a:t>
                      </a:r>
                      <a:r>
                        <a:rPr lang="en-US" sz="1400" b="1" spc="-10" dirty="0">
                          <a:effectLst/>
                          <a:latin typeface="+mn-lt"/>
                        </a:rPr>
                        <a:t> </a:t>
                      </a:r>
                      <a:r>
                        <a:rPr lang="en-US" sz="1400" b="1" dirty="0">
                          <a:effectLst/>
                          <a:latin typeface="+mn-lt"/>
                        </a:rPr>
                        <a:t>in</a:t>
                      </a:r>
                      <a:r>
                        <a:rPr lang="en-US" sz="1400" b="1" spc="-15" dirty="0">
                          <a:effectLst/>
                          <a:latin typeface="+mn-lt"/>
                        </a:rPr>
                        <a:t> </a:t>
                      </a:r>
                      <a:r>
                        <a:rPr lang="en-US" sz="1400" b="1" dirty="0">
                          <a:effectLst/>
                          <a:latin typeface="+mn-lt"/>
                        </a:rPr>
                        <a:t>the</a:t>
                      </a:r>
                      <a:r>
                        <a:rPr lang="en-US" sz="1400" b="1" spc="-15" dirty="0">
                          <a:effectLst/>
                          <a:latin typeface="+mn-lt"/>
                        </a:rPr>
                        <a:t> </a:t>
                      </a:r>
                      <a:r>
                        <a:rPr lang="en-US" sz="1400" b="1" dirty="0">
                          <a:effectLst/>
                          <a:latin typeface="+mn-lt"/>
                        </a:rPr>
                        <a:t>Technical bid</a:t>
                      </a:r>
                      <a:r>
                        <a:rPr lang="en-US" sz="1400" b="1" spc="-15" dirty="0">
                          <a:effectLst/>
                          <a:latin typeface="+mn-lt"/>
                        </a:rPr>
                        <a:t> </a:t>
                      </a:r>
                      <a:r>
                        <a:rPr lang="en-US" sz="1400" b="1" dirty="0">
                          <a:effectLst/>
                          <a:latin typeface="+mn-lt"/>
                        </a:rPr>
                        <a:t>envelope (Mandatory)</a:t>
                      </a:r>
                      <a:endParaRPr lang="en-US" sz="1400" b="1" dirty="0">
                        <a:effectLst/>
                        <a:latin typeface="+mn-lt"/>
                        <a:ea typeface="Times New Roman" panose="02020603050405020304" pitchFamily="18" charset="0"/>
                        <a:cs typeface="Times New Roman" panose="02020603050405020304" pitchFamily="18" charset="0"/>
                      </a:endParaRPr>
                    </a:p>
                    <a:p>
                      <a:pPr marL="67310" marR="0">
                        <a:spcBef>
                          <a:spcPts val="5"/>
                        </a:spcBef>
                        <a:spcAft>
                          <a:spcPts val="0"/>
                        </a:spcAft>
                      </a:pPr>
                      <a:endParaRPr lang="en-US" sz="1400" b="1" dirty="0">
                        <a:effectLst/>
                        <a:latin typeface="+mn-lt"/>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256893102"/>
                  </a:ext>
                </a:extLst>
              </a:tr>
            </a:tbl>
          </a:graphicData>
        </a:graphic>
      </p:graphicFrame>
    </p:spTree>
    <p:extLst>
      <p:ext uri="{BB962C8B-B14F-4D97-AF65-F5344CB8AC3E}">
        <p14:creationId xmlns:p14="http://schemas.microsoft.com/office/powerpoint/2010/main" val="833331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454513" y="79899"/>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Mandatory Administrative Document required</a:t>
            </a:r>
          </a:p>
        </p:txBody>
      </p:sp>
      <p:graphicFrame>
        <p:nvGraphicFramePr>
          <p:cNvPr id="2" name="Table 2">
            <a:extLst>
              <a:ext uri="{FF2B5EF4-FFF2-40B4-BE49-F238E27FC236}">
                <a16:creationId xmlns:a16="http://schemas.microsoft.com/office/drawing/2014/main" id="{9DC9AE1B-EBE6-6B4A-C88F-BF654DD2118F}"/>
              </a:ext>
            </a:extLst>
          </p:cNvPr>
          <p:cNvGraphicFramePr>
            <a:graphicFrameLocks noGrp="1"/>
          </p:cNvGraphicFramePr>
          <p:nvPr>
            <p:extLst>
              <p:ext uri="{D42A27DB-BD31-4B8C-83A1-F6EECF244321}">
                <p14:modId xmlns:p14="http://schemas.microsoft.com/office/powerpoint/2010/main" val="471355423"/>
              </p:ext>
            </p:extLst>
          </p:nvPr>
        </p:nvGraphicFramePr>
        <p:xfrm>
          <a:off x="454513" y="520181"/>
          <a:ext cx="8042941" cy="4970055"/>
        </p:xfrm>
        <a:graphic>
          <a:graphicData uri="http://schemas.openxmlformats.org/drawingml/2006/table">
            <a:tbl>
              <a:tblPr firstRow="1" bandRow="1">
                <a:tableStyleId>{5C22544A-7EE6-4342-B048-85BDC9FD1C3A}</a:tableStyleId>
              </a:tblPr>
              <a:tblGrid>
                <a:gridCol w="595605">
                  <a:extLst>
                    <a:ext uri="{9D8B030D-6E8A-4147-A177-3AD203B41FA5}">
                      <a16:colId xmlns:a16="http://schemas.microsoft.com/office/drawing/2014/main" val="1322362877"/>
                    </a:ext>
                  </a:extLst>
                </a:gridCol>
                <a:gridCol w="696036">
                  <a:extLst>
                    <a:ext uri="{9D8B030D-6E8A-4147-A177-3AD203B41FA5}">
                      <a16:colId xmlns:a16="http://schemas.microsoft.com/office/drawing/2014/main" val="1638913927"/>
                    </a:ext>
                  </a:extLst>
                </a:gridCol>
                <a:gridCol w="4535966">
                  <a:extLst>
                    <a:ext uri="{9D8B030D-6E8A-4147-A177-3AD203B41FA5}">
                      <a16:colId xmlns:a16="http://schemas.microsoft.com/office/drawing/2014/main" val="2843715713"/>
                    </a:ext>
                  </a:extLst>
                </a:gridCol>
                <a:gridCol w="2215334">
                  <a:extLst>
                    <a:ext uri="{9D8B030D-6E8A-4147-A177-3AD203B41FA5}">
                      <a16:colId xmlns:a16="http://schemas.microsoft.com/office/drawing/2014/main" val="3069005312"/>
                    </a:ext>
                  </a:extLst>
                </a:gridCol>
              </a:tblGrid>
              <a:tr h="539995">
                <a:tc>
                  <a:txBody>
                    <a:bodyPr/>
                    <a:lstStyle/>
                    <a:p>
                      <a:pPr marL="67945" marR="0" algn="ctr">
                        <a:lnSpc>
                          <a:spcPts val="134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tc>
                  <a:txBody>
                    <a:bodyPr/>
                    <a:lstStyle/>
                    <a:p>
                      <a:pPr marL="66675" marR="0" algn="ctr">
                        <a:lnSpc>
                          <a:spcPts val="134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Annex</a:t>
                      </a:r>
                      <a:r>
                        <a:rPr lang="en-US" sz="1600" b="1" spc="-2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1600" b="1" spc="-5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tc>
                  <a:txBody>
                    <a:bodyPr/>
                    <a:lstStyle/>
                    <a:p>
                      <a:pPr marL="62865" marR="0" algn="ctr">
                        <a:lnSpc>
                          <a:spcPts val="1340"/>
                        </a:lnSpc>
                        <a:spcBef>
                          <a:spcPts val="0"/>
                        </a:spcBef>
                        <a:spcAft>
                          <a:spcPts val="0"/>
                        </a:spcAft>
                      </a:pPr>
                      <a:r>
                        <a:rPr lang="en-US" sz="16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Document Type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tc>
                  <a:txBody>
                    <a:bodyPr/>
                    <a:lstStyle/>
                    <a:p>
                      <a:pPr marL="51435" marR="0" algn="ctr">
                        <a:lnSpc>
                          <a:spcPts val="1340"/>
                        </a:lnSpc>
                        <a:spcBef>
                          <a:spcPts val="0"/>
                        </a:spcBef>
                        <a:spcAft>
                          <a:spcPts val="0"/>
                        </a:spcAft>
                      </a:pPr>
                      <a:r>
                        <a:rPr lang="en-US" sz="1600" b="1" spc="-1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Instructions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accent1">
                        <a:lumMod val="40000"/>
                        <a:lumOff val="60000"/>
                      </a:schemeClr>
                    </a:solidFill>
                  </a:tcPr>
                </a:tc>
                <a:extLst>
                  <a:ext uri="{0D108BD9-81ED-4DB2-BD59-A6C34878D82A}">
                    <a16:rowId xmlns:a16="http://schemas.microsoft.com/office/drawing/2014/main" val="367130675"/>
                  </a:ext>
                </a:extLst>
              </a:tr>
              <a:tr h="1920290">
                <a:tc>
                  <a:txBody>
                    <a:bodyPr/>
                    <a:lstStyle/>
                    <a:p>
                      <a:pPr marL="67945" marR="0">
                        <a:lnSpc>
                          <a:spcPts val="1215"/>
                        </a:lnSpc>
                        <a:spcBef>
                          <a:spcPts val="0"/>
                        </a:spcBef>
                        <a:spcAft>
                          <a:spcPts val="0"/>
                        </a:spcAft>
                      </a:pPr>
                      <a:r>
                        <a:rPr lang="en-US" sz="1400" b="1" spc="-25" dirty="0">
                          <a:solidFill>
                            <a:srgbClr val="212121"/>
                          </a:solidFill>
                          <a:effectLst/>
                          <a:latin typeface="+mn-lt"/>
                          <a:ea typeface="Calibri" panose="020F0502020204030204" pitchFamily="34" charset="0"/>
                          <a:cs typeface="Arial" panose="020B0604020202020204" pitchFamily="34" charset="0"/>
                        </a:rPr>
                        <a:t>16</a:t>
                      </a:r>
                      <a:endParaRPr lang="en-US" sz="1400" b="1" dirty="0">
                        <a:effectLst/>
                        <a:latin typeface="+mn-lt"/>
                        <a:ea typeface="Calibri" panose="020F0502020204030204" pitchFamily="34" charset="0"/>
                        <a:cs typeface="Arial" panose="020B0604020202020204" pitchFamily="34" charset="0"/>
                      </a:endParaRPr>
                    </a:p>
                  </a:txBody>
                  <a:tcPr marL="0" marR="0" marT="0" marB="0"/>
                </a:tc>
                <a:tc>
                  <a:txBody>
                    <a:bodyPr/>
                    <a:lstStyle/>
                    <a:p>
                      <a:pPr marL="0" marR="0" algn="l">
                        <a:spcBef>
                          <a:spcPts val="0"/>
                        </a:spcBef>
                        <a:spcAft>
                          <a:spcPts val="0"/>
                        </a:spcAft>
                      </a:pPr>
                      <a:r>
                        <a:rPr lang="en-US" sz="1400" b="1" dirty="0">
                          <a:effectLst/>
                          <a:latin typeface="+mn-lt"/>
                        </a:rPr>
                        <a:t>N/A</a:t>
                      </a:r>
                      <a:endParaRPr lang="en-US" sz="1400" b="1" dirty="0">
                        <a:effectLst/>
                        <a:latin typeface="+mn-lt"/>
                        <a:ea typeface="Times New Roman" panose="02020603050405020304" pitchFamily="18" charset="0"/>
                        <a:cs typeface="Times New Roman" panose="02020603050405020304" pitchFamily="18" charset="0"/>
                      </a:endParaRPr>
                    </a:p>
                  </a:txBody>
                  <a:tcPr marL="26727" marR="26727" marT="0" marB="0"/>
                </a:tc>
                <a:tc>
                  <a:txBody>
                    <a:bodyPr/>
                    <a:lstStyle/>
                    <a:p>
                      <a:pPr marL="0" marR="0" algn="l">
                        <a:spcBef>
                          <a:spcPts val="0"/>
                        </a:spcBef>
                        <a:spcAft>
                          <a:spcPts val="0"/>
                        </a:spcAft>
                      </a:pPr>
                      <a:r>
                        <a:rPr lang="en-US" sz="1400" b="1" dirty="0">
                          <a:effectLst/>
                          <a:latin typeface="+mn-lt"/>
                        </a:rPr>
                        <a:t>Proof of financial capacity</a:t>
                      </a:r>
                    </a:p>
                    <a:p>
                      <a:pPr marL="0" marR="0" algn="l">
                        <a:spcBef>
                          <a:spcPts val="0"/>
                        </a:spcBef>
                        <a:spcAft>
                          <a:spcPts val="0"/>
                        </a:spcAft>
                      </a:pPr>
                      <a:endParaRPr lang="en-US" sz="1400" b="1" dirty="0">
                        <a:effectLst/>
                        <a:latin typeface="+mn-l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400" b="1" dirty="0">
                          <a:effectLst/>
                          <a:latin typeface="+mn-lt"/>
                        </a:rPr>
                        <a:t> Experience in similar services. Not less than 3 years’ experience with International NGOs within the last 3-5 years. Experience contract means that the minimum contracted duration with INGOs/NGOs is not less than six months. </a:t>
                      </a:r>
                    </a:p>
                    <a:p>
                      <a:pPr marL="0" marR="0" algn="just">
                        <a:spcBef>
                          <a:spcPts val="0"/>
                        </a:spcBef>
                        <a:spcAft>
                          <a:spcPts val="0"/>
                        </a:spcAft>
                      </a:pPr>
                      <a:r>
                        <a:rPr lang="en-US" sz="1400" b="1" dirty="0">
                          <a:effectLst/>
                          <a:latin typeface="+mn-lt"/>
                        </a:rPr>
                        <a:t>One off contract will be considered for a value of 50,000 USD and above.</a:t>
                      </a:r>
                    </a:p>
                    <a:p>
                      <a:pPr marL="0" marR="0" algn="l">
                        <a:spcBef>
                          <a:spcPts val="0"/>
                        </a:spcBef>
                        <a:spcAft>
                          <a:spcPts val="0"/>
                        </a:spcAft>
                      </a:pPr>
                      <a:endParaRPr lang="en-US" sz="1400" b="1" dirty="0">
                        <a:effectLst/>
                        <a:latin typeface="+mn-lt"/>
                        <a:ea typeface="Times New Roman" panose="02020603050405020304" pitchFamily="18" charset="0"/>
                        <a:cs typeface="Times New Roman" panose="02020603050405020304" pitchFamily="18" charset="0"/>
                      </a:endParaRPr>
                    </a:p>
                  </a:txBody>
                  <a:tcPr marL="26727" marR="26727" marT="0" marB="0"/>
                </a:tc>
                <a:tc>
                  <a:txBody>
                    <a:bodyPr/>
                    <a:lstStyle/>
                    <a:p>
                      <a:pPr marL="0" marR="0" algn="just">
                        <a:spcBef>
                          <a:spcPts val="0"/>
                        </a:spcBef>
                        <a:spcAft>
                          <a:spcPts val="0"/>
                        </a:spcAft>
                      </a:pPr>
                      <a:r>
                        <a:rPr lang="en-US" sz="1400" b="1" dirty="0">
                          <a:effectLst/>
                          <a:latin typeface="+mn-lt"/>
                        </a:rPr>
                        <a:t>Copy of previous contracts for similar services within the last 3-5 years,</a:t>
                      </a:r>
                    </a:p>
                  </a:txBody>
                  <a:tcPr marL="26727" marR="26727" marT="0" marB="0"/>
                </a:tc>
                <a:extLst>
                  <a:ext uri="{0D108BD9-81ED-4DB2-BD59-A6C34878D82A}">
                    <a16:rowId xmlns:a16="http://schemas.microsoft.com/office/drawing/2014/main" val="382989507"/>
                  </a:ext>
                </a:extLst>
              </a:tr>
              <a:tr h="802940">
                <a:tc>
                  <a:txBody>
                    <a:bodyPr/>
                    <a:lstStyle/>
                    <a:p>
                      <a:pPr marL="67945" marR="0">
                        <a:spcBef>
                          <a:spcPts val="5"/>
                        </a:spcBef>
                        <a:spcAft>
                          <a:spcPts val="0"/>
                        </a:spcAft>
                      </a:pPr>
                      <a:r>
                        <a:rPr lang="en-US" sz="1400" b="1" dirty="0">
                          <a:effectLst/>
                          <a:latin typeface="+mn-lt"/>
                          <a:ea typeface="Calibri" panose="020F0502020204030204" pitchFamily="34" charset="0"/>
                          <a:cs typeface="Arial" panose="020B0604020202020204" pitchFamily="34" charset="0"/>
                        </a:rPr>
                        <a:t>17</a:t>
                      </a:r>
                    </a:p>
                  </a:txBody>
                  <a:tcPr marL="0" marR="0" marT="0" marB="0"/>
                </a:tc>
                <a:tc>
                  <a:txBody>
                    <a:bodyPr/>
                    <a:lstStyle/>
                    <a:p>
                      <a:pPr marL="0" marR="0">
                        <a:spcBef>
                          <a:spcPts val="0"/>
                        </a:spcBef>
                        <a:spcAft>
                          <a:spcPts val="0"/>
                        </a:spcAft>
                      </a:pPr>
                      <a:r>
                        <a:rPr lang="en-US" sz="1400" b="1" dirty="0">
                          <a:effectLst/>
                          <a:latin typeface="+mn-lt"/>
                          <a:ea typeface="Calibri" panose="020F0502020204030204" pitchFamily="34" charset="0"/>
                          <a:cs typeface="Calibri" panose="020F0502020204030204" pitchFamily="34" charset="0"/>
                        </a:rPr>
                        <a:t> NA</a:t>
                      </a:r>
                      <a:endParaRPr lang="en-US" sz="1400" b="1" dirty="0">
                        <a:effectLst/>
                        <a:latin typeface="+mn-lt"/>
                        <a:ea typeface="Calibri" panose="020F0502020204030204" pitchFamily="34" charset="0"/>
                        <a:cs typeface="Arial" panose="020B0604020202020204" pitchFamily="34" charset="0"/>
                      </a:endParaRPr>
                    </a:p>
                  </a:txBody>
                  <a:tcPr marL="0" marR="0" marT="0" marB="0"/>
                </a:tc>
                <a:tc>
                  <a:txBody>
                    <a:bodyPr/>
                    <a:lstStyle/>
                    <a:p>
                      <a:pPr marL="67945" marR="0">
                        <a:spcBef>
                          <a:spcPts val="5"/>
                        </a:spcBef>
                        <a:spcAft>
                          <a:spcPts val="0"/>
                        </a:spcAft>
                      </a:pPr>
                      <a:r>
                        <a:rPr lang="en-US" sz="1400" b="1" dirty="0">
                          <a:solidFill>
                            <a:srgbClr val="212121"/>
                          </a:solidFill>
                          <a:effectLst/>
                          <a:latin typeface="+mn-lt"/>
                          <a:ea typeface="Calibri" panose="020F0502020204030204" pitchFamily="34" charset="0"/>
                          <a:cs typeface="Arial" panose="020B0604020202020204" pitchFamily="34" charset="0"/>
                        </a:rPr>
                        <a:t>Company’s profile shows the company experience</a:t>
                      </a:r>
                      <a:r>
                        <a:rPr lang="en-US" sz="1400" b="1" spc="-5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in</a:t>
                      </a:r>
                      <a:r>
                        <a:rPr lang="en-US" sz="1400" b="1" spc="-45"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similar</a:t>
                      </a:r>
                      <a:r>
                        <a:rPr lang="en-US" sz="1400" b="1" spc="-5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services,</a:t>
                      </a:r>
                      <a:r>
                        <a:rPr lang="en-US" sz="1400" b="1" spc="-45"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including the number and location of the</a:t>
                      </a:r>
                      <a:r>
                        <a:rPr lang="en-US" sz="1400" b="1" dirty="0">
                          <a:solidFill>
                            <a:schemeClr val="dk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company’s</a:t>
                      </a:r>
                      <a:r>
                        <a:rPr lang="en-US" sz="1400" b="1" spc="-2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HQ</a:t>
                      </a:r>
                      <a:r>
                        <a:rPr lang="en-US" sz="1400" b="1" spc="-30" dirty="0">
                          <a:solidFill>
                            <a:srgbClr val="212121"/>
                          </a:solidFill>
                          <a:effectLst/>
                          <a:latin typeface="+mn-lt"/>
                          <a:ea typeface="Calibri" panose="020F0502020204030204" pitchFamily="34" charset="0"/>
                          <a:cs typeface="Arial" panose="020B0604020202020204" pitchFamily="34" charset="0"/>
                        </a:rPr>
                        <a:t> </a:t>
                      </a:r>
                      <a:r>
                        <a:rPr lang="en-US" sz="1400" b="1" dirty="0">
                          <a:solidFill>
                            <a:srgbClr val="212121"/>
                          </a:solidFill>
                          <a:effectLst/>
                          <a:latin typeface="+mn-lt"/>
                          <a:ea typeface="Calibri" panose="020F0502020204030204" pitchFamily="34" charset="0"/>
                          <a:cs typeface="Arial" panose="020B0604020202020204" pitchFamily="34" charset="0"/>
                        </a:rPr>
                        <a:t>and</a:t>
                      </a:r>
                      <a:r>
                        <a:rPr lang="en-US" sz="1400" b="1" spc="-35" dirty="0">
                          <a:solidFill>
                            <a:srgbClr val="212121"/>
                          </a:solidFill>
                          <a:effectLst/>
                          <a:latin typeface="+mn-lt"/>
                          <a:ea typeface="Calibri" panose="020F0502020204030204" pitchFamily="34" charset="0"/>
                          <a:cs typeface="Arial" panose="020B0604020202020204" pitchFamily="34" charset="0"/>
                        </a:rPr>
                        <a:t> </a:t>
                      </a:r>
                      <a:r>
                        <a:rPr lang="en-US" sz="1400" b="1" spc="-10" dirty="0">
                          <a:solidFill>
                            <a:srgbClr val="212121"/>
                          </a:solidFill>
                          <a:effectLst/>
                          <a:latin typeface="+mn-lt"/>
                          <a:ea typeface="Calibri" panose="020F0502020204030204" pitchFamily="34" charset="0"/>
                          <a:cs typeface="Arial" panose="020B0604020202020204" pitchFamily="34" charset="0"/>
                        </a:rPr>
                        <a:t>branches</a:t>
                      </a:r>
                      <a:endParaRPr lang="en-US" sz="1400" b="1" dirty="0">
                        <a:effectLst/>
                        <a:latin typeface="+mn-lt"/>
                        <a:ea typeface="Calibri" panose="020F0502020204030204" pitchFamily="34" charset="0"/>
                        <a:cs typeface="Arial" panose="020B0604020202020204" pitchFamily="34" charset="0"/>
                      </a:endParaRPr>
                    </a:p>
                  </a:txBody>
                  <a:tcPr marL="0" marR="0" marT="0" marB="0"/>
                </a:tc>
                <a:tc>
                  <a:txBody>
                    <a:bodyPr/>
                    <a:lstStyle/>
                    <a:p>
                      <a:pPr marL="67310" marR="0" algn="l" defTabSz="685800" rtl="0" eaLnBrk="1" latinLnBrk="0" hangingPunct="1">
                        <a:spcBef>
                          <a:spcPts val="5"/>
                        </a:spcBef>
                        <a:spcAft>
                          <a:spcPts val="0"/>
                        </a:spcAft>
                      </a:pPr>
                      <a:r>
                        <a:rPr lang="en-US" sz="1400" b="1" kern="1200" dirty="0">
                          <a:solidFill>
                            <a:srgbClr val="212121"/>
                          </a:solidFill>
                          <a:effectLst/>
                          <a:latin typeface="+mn-lt"/>
                          <a:ea typeface="Calibri" panose="020F0502020204030204" pitchFamily="34" charset="0"/>
                          <a:cs typeface="Arial" panose="020B0604020202020204" pitchFamily="34" charset="0"/>
                        </a:rPr>
                        <a:t>To be Submitted in the technical bid envelope.</a:t>
                      </a:r>
                    </a:p>
                  </a:txBody>
                  <a:tcPr marL="0" marR="0" marT="0" marB="0"/>
                </a:tc>
                <a:extLst>
                  <a:ext uri="{0D108BD9-81ED-4DB2-BD59-A6C34878D82A}">
                    <a16:rowId xmlns:a16="http://schemas.microsoft.com/office/drawing/2014/main" val="1757620647"/>
                  </a:ext>
                </a:extLst>
              </a:tr>
              <a:tr h="1280193">
                <a:tc>
                  <a:txBody>
                    <a:bodyPr/>
                    <a:lstStyle/>
                    <a:p>
                      <a:pPr marL="67945" marR="0">
                        <a:spcBef>
                          <a:spcPts val="5"/>
                        </a:spcBef>
                        <a:spcAft>
                          <a:spcPts val="0"/>
                        </a:spcAft>
                      </a:pPr>
                      <a:r>
                        <a:rPr lang="en-US" sz="1400" b="1" dirty="0">
                          <a:effectLst/>
                          <a:latin typeface="+mn-lt"/>
                          <a:ea typeface="Calibri" panose="020F0502020204030204" pitchFamily="34" charset="0"/>
                          <a:cs typeface="Arial" panose="020B0604020202020204" pitchFamily="34" charset="0"/>
                        </a:rPr>
                        <a:t>18</a:t>
                      </a:r>
                    </a:p>
                  </a:txBody>
                  <a:tcPr marL="0" marR="0" marT="0" marB="0"/>
                </a:tc>
                <a:tc>
                  <a:txBody>
                    <a:bodyPr/>
                    <a:lstStyle/>
                    <a:p>
                      <a:pPr marL="0" marR="0" algn="l">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NA</a:t>
                      </a:r>
                    </a:p>
                  </a:txBody>
                  <a:tcPr marL="26727" marR="26727" marT="0" marB="0"/>
                </a:tc>
                <a:tc>
                  <a:txBody>
                    <a:bodyPr/>
                    <a:lstStyle/>
                    <a:p>
                      <a:pPr marL="0" marR="0" algn="l">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Copy of previous contracts for similar services within the last 3-5 years,</a:t>
                      </a:r>
                    </a:p>
                    <a:p>
                      <a:pPr marL="0" marR="0" algn="l">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  Experience contract means that the minimum contracted duration with INGOs/NGOs is not less than six months. </a:t>
                      </a:r>
                    </a:p>
                    <a:p>
                      <a:pPr marL="0" marR="0" algn="l">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One off contract will be considered for a value of 50,000 USD and above.</a:t>
                      </a:r>
                    </a:p>
                    <a:p>
                      <a:pPr marL="0" marR="0" algn="l">
                        <a:spcBef>
                          <a:spcPts val="0"/>
                        </a:spcBef>
                        <a:spcAft>
                          <a:spcPts val="0"/>
                        </a:spcAft>
                      </a:pPr>
                      <a:endParaRPr lang="en-US" sz="1400" b="1" dirty="0">
                        <a:effectLst/>
                        <a:latin typeface="+mn-lt"/>
                        <a:ea typeface="Times New Roman" panose="02020603050405020304" pitchFamily="18" charset="0"/>
                        <a:cs typeface="Times New Roman" panose="02020603050405020304" pitchFamily="18" charset="0"/>
                      </a:endParaRPr>
                    </a:p>
                  </a:txBody>
                  <a:tcPr marL="26727" marR="26727" marT="0" marB="0"/>
                </a:tc>
                <a:tc>
                  <a:txBody>
                    <a:bodyPr/>
                    <a:lstStyle/>
                    <a:p>
                      <a:pPr marL="0" marR="0" algn="l">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Experience in similar services. Not less than 3 years’ experience with International NGOs within the last 3-5 years.</a:t>
                      </a:r>
                      <a:endParaRPr lang="en-US" sz="1400" b="1" kern="1200" dirty="0">
                        <a:solidFill>
                          <a:srgbClr val="212121"/>
                        </a:solidFill>
                        <a:effectLst/>
                        <a:latin typeface="+mn-lt"/>
                        <a:ea typeface="Times New Roman" panose="02020603050405020304" pitchFamily="18" charset="0"/>
                        <a:cs typeface="Arial" panose="020B0604020202020204" pitchFamily="34" charset="0"/>
                      </a:endParaRPr>
                    </a:p>
                  </a:txBody>
                  <a:tcPr marL="26727" marR="26727" marT="0" marB="0"/>
                </a:tc>
                <a:extLst>
                  <a:ext uri="{0D108BD9-81ED-4DB2-BD59-A6C34878D82A}">
                    <a16:rowId xmlns:a16="http://schemas.microsoft.com/office/drawing/2014/main" val="2256893102"/>
                  </a:ext>
                </a:extLst>
              </a:tr>
            </a:tbl>
          </a:graphicData>
        </a:graphic>
      </p:graphicFrame>
    </p:spTree>
    <p:extLst>
      <p:ext uri="{BB962C8B-B14F-4D97-AF65-F5344CB8AC3E}">
        <p14:creationId xmlns:p14="http://schemas.microsoft.com/office/powerpoint/2010/main" val="1417917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215153" y="343270"/>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Technical Evaluation- slide (1)</a:t>
            </a:r>
          </a:p>
        </p:txBody>
      </p:sp>
      <p:graphicFrame>
        <p:nvGraphicFramePr>
          <p:cNvPr id="2" name="Table 1">
            <a:extLst>
              <a:ext uri="{FF2B5EF4-FFF2-40B4-BE49-F238E27FC236}">
                <a16:creationId xmlns:a16="http://schemas.microsoft.com/office/drawing/2014/main" id="{B0BF243D-6B35-4CEC-A07A-244769E4336F}"/>
              </a:ext>
            </a:extLst>
          </p:cNvPr>
          <p:cNvGraphicFramePr>
            <a:graphicFrameLocks noGrp="1"/>
          </p:cNvGraphicFramePr>
          <p:nvPr>
            <p:extLst>
              <p:ext uri="{D42A27DB-BD31-4B8C-83A1-F6EECF244321}">
                <p14:modId xmlns:p14="http://schemas.microsoft.com/office/powerpoint/2010/main" val="3211598339"/>
              </p:ext>
            </p:extLst>
          </p:nvPr>
        </p:nvGraphicFramePr>
        <p:xfrm>
          <a:off x="96820" y="804934"/>
          <a:ext cx="8832028" cy="4338565"/>
        </p:xfrm>
        <a:graphic>
          <a:graphicData uri="http://schemas.openxmlformats.org/drawingml/2006/table">
            <a:tbl>
              <a:tblPr firstRow="1" bandRow="1">
                <a:tableStyleId>{5C22544A-7EE6-4342-B048-85BDC9FD1C3A}</a:tableStyleId>
              </a:tblPr>
              <a:tblGrid>
                <a:gridCol w="8832028">
                  <a:extLst>
                    <a:ext uri="{9D8B030D-6E8A-4147-A177-3AD203B41FA5}">
                      <a16:colId xmlns:a16="http://schemas.microsoft.com/office/drawing/2014/main" val="1646148156"/>
                    </a:ext>
                  </a:extLst>
                </a:gridCol>
              </a:tblGrid>
              <a:tr h="4338565">
                <a:tc>
                  <a:txBody>
                    <a:bodyPr/>
                    <a:lstStyle/>
                    <a:p>
                      <a:pPr marL="227013" lvl="1" indent="0" algn="just">
                        <a:buFont typeface="+mj-lt"/>
                        <a:buNone/>
                      </a:pPr>
                      <a:r>
                        <a:rPr lang="en-US" sz="1600" b="1" kern="1200" baseline="0" dirty="0">
                          <a:solidFill>
                            <a:schemeClr val="tx2"/>
                          </a:solidFill>
                          <a:latin typeface="Calibri" panose="020F0502020204030204" pitchFamily="34" charset="0"/>
                          <a:ea typeface="+mn-ea"/>
                          <a:cs typeface="Calibri" panose="020F0502020204030204" pitchFamily="34" charset="0"/>
                        </a:rPr>
                        <a:t>This stage will be evaluating the bidders that will be passing the administrative evaluation by being compliant to RFP documentation requirement. The</a:t>
                      </a:r>
                      <a:r>
                        <a:rPr lang="en-US" sz="1500" b="1" kern="1200" baseline="0" dirty="0">
                          <a:solidFill>
                            <a:schemeClr val="tx2"/>
                          </a:solidFill>
                          <a:latin typeface="Calibri" panose="020F0502020204030204" pitchFamily="34" charset="0"/>
                          <a:ea typeface="+mn-ea"/>
                          <a:cs typeface="Calibri" panose="020F0502020204030204" pitchFamily="34" charset="0"/>
                        </a:rPr>
                        <a:t> requirements for the technical evaluation stage are:</a:t>
                      </a:r>
                      <a:r>
                        <a:rPr lang="en-GB" sz="1400" b="1" kern="1200" dirty="0">
                          <a:solidFill>
                            <a:schemeClr val="tx2"/>
                          </a:solidFill>
                          <a:effectLst/>
                          <a:latin typeface="+mn-lt"/>
                          <a:ea typeface="+mn-ea"/>
                          <a:cs typeface="+mn-cs"/>
                        </a:rPr>
                        <a:t> </a:t>
                      </a:r>
                      <a:endParaRPr lang="en-US" sz="1400" b="1" kern="1200" dirty="0">
                        <a:solidFill>
                          <a:schemeClr val="tx2"/>
                        </a:solidFill>
                        <a:effectLst/>
                        <a:latin typeface="+mn-lt"/>
                        <a:ea typeface="+mn-ea"/>
                        <a:cs typeface="+mn-cs"/>
                      </a:endParaRPr>
                    </a:p>
                    <a:p>
                      <a:pPr marL="569913" lvl="0" indent="-342900">
                        <a:buFont typeface="+mj-lt"/>
                        <a:buAutoNum type="arabicParenR"/>
                      </a:pPr>
                      <a:r>
                        <a:rPr lang="en-GB" sz="1400" b="1" kern="1200" dirty="0">
                          <a:solidFill>
                            <a:schemeClr val="tx1"/>
                          </a:solidFill>
                          <a:effectLst/>
                          <a:latin typeface="+mn-lt"/>
                          <a:ea typeface="+mn-ea"/>
                          <a:cs typeface="+mn-cs"/>
                        </a:rPr>
                        <a:t>Tender &amp; Contract Award Acknowledgment Certificate (Annex B), and the Supplier Profile and Registration form (Annex E), plus any other documents required.</a:t>
                      </a:r>
                      <a:endParaRPr lang="en-US" sz="1400" b="1" kern="1200" dirty="0">
                        <a:solidFill>
                          <a:schemeClr val="tx1"/>
                        </a:solidFill>
                        <a:effectLst/>
                        <a:latin typeface="+mn-lt"/>
                        <a:ea typeface="+mn-ea"/>
                        <a:cs typeface="+mn-cs"/>
                      </a:endParaRPr>
                    </a:p>
                    <a:p>
                      <a:pPr marL="569913" lvl="0" indent="-342900">
                        <a:buFont typeface="+mj-lt"/>
                        <a:buAutoNum type="arabicParenR"/>
                      </a:pPr>
                      <a:r>
                        <a:rPr lang="en-GB" sz="1400" b="1" kern="1200" dirty="0">
                          <a:solidFill>
                            <a:schemeClr val="tx1"/>
                          </a:solidFill>
                          <a:effectLst/>
                          <a:latin typeface="+mn-lt"/>
                          <a:ea typeface="+mn-ea"/>
                          <a:cs typeface="+mn-cs"/>
                        </a:rPr>
                        <a:t>Valid company’s registration document</a:t>
                      </a:r>
                      <a:endParaRPr lang="en-US" sz="1400" b="1" kern="1200" dirty="0">
                        <a:solidFill>
                          <a:schemeClr val="tx1"/>
                        </a:solidFill>
                        <a:effectLst/>
                        <a:latin typeface="+mn-lt"/>
                        <a:ea typeface="+mn-ea"/>
                        <a:cs typeface="+mn-cs"/>
                      </a:endParaRPr>
                    </a:p>
                    <a:p>
                      <a:pPr marL="569913" lvl="0" indent="-342900">
                        <a:buFont typeface="+mj-lt"/>
                        <a:buAutoNum type="arabicParenR"/>
                      </a:pPr>
                      <a:r>
                        <a:rPr lang="en-GB" sz="1400" b="1" kern="1200" dirty="0">
                          <a:solidFill>
                            <a:schemeClr val="tx1"/>
                          </a:solidFill>
                          <a:effectLst/>
                          <a:latin typeface="+mn-lt"/>
                          <a:ea typeface="+mn-ea"/>
                          <a:cs typeface="+mn-cs"/>
                        </a:rPr>
                        <a:t>Valid Tax Card</a:t>
                      </a:r>
                      <a:endParaRPr lang="en-US" sz="1400" b="1" kern="1200" dirty="0">
                        <a:solidFill>
                          <a:schemeClr val="tx1"/>
                        </a:solidFill>
                        <a:effectLst/>
                        <a:latin typeface="+mn-lt"/>
                        <a:ea typeface="+mn-ea"/>
                        <a:cs typeface="+mn-cs"/>
                      </a:endParaRPr>
                    </a:p>
                    <a:p>
                      <a:pPr marL="569913" lvl="0" indent="-342900">
                        <a:buFont typeface="+mj-lt"/>
                        <a:buAutoNum type="arabicParenR"/>
                      </a:pPr>
                      <a:r>
                        <a:rPr lang="en-GB" sz="1400" b="1" kern="1200" dirty="0">
                          <a:solidFill>
                            <a:schemeClr val="tx1"/>
                          </a:solidFill>
                          <a:effectLst/>
                          <a:latin typeface="+mn-lt"/>
                          <a:ea typeface="+mn-ea"/>
                          <a:cs typeface="+mn-cs"/>
                        </a:rPr>
                        <a:t>Valid Work permits and clearance from the concerned authorities in Yemen to work as a security and safety service providers.</a:t>
                      </a:r>
                      <a:endParaRPr lang="en-US" sz="1400" b="1" kern="1200" dirty="0">
                        <a:solidFill>
                          <a:schemeClr val="tx1"/>
                        </a:solidFill>
                        <a:effectLst/>
                        <a:latin typeface="+mn-lt"/>
                        <a:ea typeface="+mn-ea"/>
                        <a:cs typeface="+mn-cs"/>
                      </a:endParaRPr>
                    </a:p>
                    <a:p>
                      <a:pPr marL="569913" lvl="0" indent="-342900">
                        <a:buFont typeface="+mj-lt"/>
                        <a:buAutoNum type="arabicParenR"/>
                      </a:pPr>
                      <a:r>
                        <a:rPr lang="en-GB" sz="1400" b="1" kern="1200" dirty="0">
                          <a:solidFill>
                            <a:schemeClr val="tx1"/>
                          </a:solidFill>
                          <a:effectLst/>
                          <a:latin typeface="+mn-lt"/>
                          <a:ea typeface="+mn-ea"/>
                          <a:cs typeface="+mn-cs"/>
                        </a:rPr>
                        <a:t> Company’s profile shows past experience in similar services.</a:t>
                      </a:r>
                      <a:endParaRPr lang="en-US" sz="1400" b="1" kern="1200" dirty="0">
                        <a:solidFill>
                          <a:schemeClr val="tx1"/>
                        </a:solidFill>
                        <a:effectLst/>
                        <a:latin typeface="+mn-lt"/>
                        <a:ea typeface="+mn-ea"/>
                        <a:cs typeface="+mn-cs"/>
                      </a:endParaRPr>
                    </a:p>
                    <a:p>
                      <a:pPr marL="569913" lvl="0" indent="-342900">
                        <a:buFont typeface="+mj-lt"/>
                        <a:buAutoNum type="arabicParenR"/>
                      </a:pPr>
                      <a:r>
                        <a:rPr lang="en-GB" sz="1400" b="1" kern="1200" dirty="0">
                          <a:solidFill>
                            <a:schemeClr val="tx1"/>
                          </a:solidFill>
                          <a:effectLst/>
                          <a:latin typeface="+mn-lt"/>
                          <a:ea typeface="+mn-ea"/>
                          <a:cs typeface="+mn-cs"/>
                        </a:rPr>
                        <a:t>DRC General Conditions of Contract (Annex C)</a:t>
                      </a:r>
                      <a:endParaRPr lang="en-US" sz="1400" b="1" kern="1200" dirty="0">
                        <a:solidFill>
                          <a:schemeClr val="tx1"/>
                        </a:solidFill>
                        <a:effectLst/>
                        <a:latin typeface="+mn-lt"/>
                        <a:ea typeface="+mn-ea"/>
                        <a:cs typeface="+mn-cs"/>
                      </a:endParaRPr>
                    </a:p>
                    <a:p>
                      <a:pPr marL="569913" lvl="0" indent="-342900">
                        <a:buFont typeface="+mj-lt"/>
                        <a:buAutoNum type="arabicParenR"/>
                      </a:pPr>
                      <a:r>
                        <a:rPr lang="en-GB" sz="1400" b="1" kern="1200" dirty="0">
                          <a:solidFill>
                            <a:schemeClr val="tx1"/>
                          </a:solidFill>
                          <a:effectLst/>
                          <a:latin typeface="+mn-lt"/>
                          <a:ea typeface="+mn-ea"/>
                          <a:cs typeface="+mn-cs"/>
                        </a:rPr>
                        <a:t>Supplier Code of Conduct (Annex D)</a:t>
                      </a:r>
                      <a:endParaRPr lang="en-US" sz="1400" b="1" kern="1200" dirty="0">
                        <a:solidFill>
                          <a:schemeClr val="tx1"/>
                        </a:solidFill>
                        <a:effectLst/>
                        <a:latin typeface="+mn-lt"/>
                        <a:ea typeface="+mn-ea"/>
                        <a:cs typeface="+mn-cs"/>
                      </a:endParaRPr>
                    </a:p>
                    <a:p>
                      <a:pPr marL="569913" lvl="0" indent="-342900">
                        <a:buFont typeface="+mj-lt"/>
                        <a:buAutoNum type="arabicParenR"/>
                      </a:pPr>
                      <a:r>
                        <a:rPr lang="en-GB" sz="1400" b="1" kern="1200" dirty="0">
                          <a:solidFill>
                            <a:schemeClr val="tx1"/>
                          </a:solidFill>
                          <a:effectLst/>
                          <a:latin typeface="+mn-lt"/>
                          <a:ea typeface="+mn-ea"/>
                          <a:cs typeface="+mn-cs"/>
                        </a:rPr>
                        <a:t>Scope of Services (Annex F)</a:t>
                      </a:r>
                      <a:endParaRPr lang="en-US" sz="1400" b="1" kern="1200" dirty="0">
                        <a:solidFill>
                          <a:schemeClr val="tx1"/>
                        </a:solidFill>
                        <a:effectLst/>
                        <a:latin typeface="+mn-lt"/>
                        <a:ea typeface="+mn-ea"/>
                        <a:cs typeface="+mn-cs"/>
                      </a:endParaRPr>
                    </a:p>
                    <a:p>
                      <a:pPr marL="569913" lvl="0" indent="-342900">
                        <a:buFont typeface="+mj-lt"/>
                        <a:buAutoNum type="arabicParenR"/>
                      </a:pPr>
                      <a:r>
                        <a:rPr lang="en-GB" sz="1400" b="1" kern="1200" dirty="0">
                          <a:solidFill>
                            <a:schemeClr val="tx1"/>
                          </a:solidFill>
                          <a:effectLst/>
                          <a:latin typeface="+mn-lt"/>
                          <a:ea typeface="+mn-ea"/>
                          <a:cs typeface="+mn-cs"/>
                        </a:rPr>
                        <a:t>Reference List (Annex G)</a:t>
                      </a:r>
                      <a:endParaRPr lang="en-US" sz="1400" b="1" kern="1200" dirty="0">
                        <a:solidFill>
                          <a:schemeClr val="tx1"/>
                        </a:solidFill>
                        <a:effectLst/>
                        <a:latin typeface="+mn-lt"/>
                        <a:ea typeface="+mn-ea"/>
                        <a:cs typeface="+mn-cs"/>
                      </a:endParaRPr>
                    </a:p>
                    <a:p>
                      <a:pPr marL="569913" lvl="0" indent="-342900">
                        <a:buFont typeface="+mj-lt"/>
                        <a:buAutoNum type="arabicParenR"/>
                      </a:pPr>
                      <a:r>
                        <a:rPr lang="en-GB" sz="1400" b="1" kern="1200" dirty="0">
                          <a:solidFill>
                            <a:schemeClr val="tx1"/>
                          </a:solidFill>
                          <a:effectLst/>
                          <a:latin typeface="+mn-lt"/>
                          <a:ea typeface="+mn-ea"/>
                          <a:cs typeface="+mn-cs"/>
                        </a:rPr>
                        <a:t> Copy of previous contracts for similar services within the last 3-5 years,</a:t>
                      </a:r>
                    </a:p>
                    <a:p>
                      <a:pPr marL="855663" lvl="1" indent="-285750">
                        <a:buFont typeface="Wingdings" panose="05000000000000000000" pitchFamily="2" charset="2"/>
                        <a:buChar char="ü"/>
                      </a:pPr>
                      <a:r>
                        <a:rPr lang="en-US" sz="1200" b="1" kern="1200" dirty="0">
                          <a:solidFill>
                            <a:schemeClr val="tx1"/>
                          </a:solidFill>
                          <a:effectLst/>
                          <a:latin typeface="+mn-lt"/>
                          <a:ea typeface="+mn-ea"/>
                          <a:cs typeface="+mn-cs"/>
                        </a:rPr>
                        <a:t> Experience in similar services. Not less than 3 years’ experience with International NGOs within the last 3-5 years. Experience contract means that the minimum contracted duration with INGOs/NGOs is not less than six months. </a:t>
                      </a:r>
                    </a:p>
                    <a:p>
                      <a:pPr marL="855663" lvl="1" indent="-285750">
                        <a:buFont typeface="Wingdings" panose="05000000000000000000" pitchFamily="2" charset="2"/>
                        <a:buChar char="ü"/>
                      </a:pPr>
                      <a:r>
                        <a:rPr lang="en-US" sz="1200" b="1" kern="1200" dirty="0">
                          <a:solidFill>
                            <a:schemeClr val="tx1"/>
                          </a:solidFill>
                          <a:effectLst/>
                          <a:latin typeface="+mn-lt"/>
                          <a:ea typeface="+mn-ea"/>
                          <a:cs typeface="+mn-cs"/>
                        </a:rPr>
                        <a:t>One off contract will be considered for a value of 50,000 USD and above.</a:t>
                      </a:r>
                    </a:p>
                  </a:txBody>
                  <a:tcPr marL="68580" marR="68580" marT="34290" marB="34290">
                    <a:noFill/>
                  </a:tcPr>
                </a:tc>
                <a:extLst>
                  <a:ext uri="{0D108BD9-81ED-4DB2-BD59-A6C34878D82A}">
                    <a16:rowId xmlns:a16="http://schemas.microsoft.com/office/drawing/2014/main" val="201135446"/>
                  </a:ext>
                </a:extLst>
              </a:tr>
            </a:tbl>
          </a:graphicData>
        </a:graphic>
      </p:graphicFrame>
    </p:spTree>
    <p:extLst>
      <p:ext uri="{BB962C8B-B14F-4D97-AF65-F5344CB8AC3E}">
        <p14:creationId xmlns:p14="http://schemas.microsoft.com/office/powerpoint/2010/main" val="2698316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E2981B-1C54-46C9-92DC-F6F85C9CA78B}"/>
              </a:ext>
            </a:extLst>
          </p:cNvPr>
          <p:cNvSpPr>
            <a:spLocks noGrp="1"/>
          </p:cNvSpPr>
          <p:nvPr>
            <p:ph idx="1"/>
          </p:nvPr>
        </p:nvSpPr>
        <p:spPr>
          <a:xfrm>
            <a:off x="529199" y="827313"/>
            <a:ext cx="8189927" cy="4316187"/>
          </a:xfrm>
        </p:spPr>
        <p:txBody>
          <a:bodyPr>
            <a:normAutofit fontScale="25000" lnSpcReduction="20000"/>
          </a:bodyPr>
          <a:lstStyle/>
          <a:p>
            <a:pPr marL="855663" lvl="1" indent="-285750" defTabSz="685800" fontAlgn="auto">
              <a:spcBef>
                <a:spcPts val="0"/>
              </a:spcBef>
              <a:buClrTx/>
              <a:buFont typeface="Wingdings" panose="05000000000000000000" pitchFamily="2" charset="2"/>
              <a:buChar char="ü"/>
              <a:defRPr/>
            </a:pPr>
            <a:r>
              <a:rPr lang="en-US" sz="6400" b="1" kern="1200" dirty="0">
                <a:latin typeface="+mn-lt"/>
                <a:ea typeface="+mn-ea"/>
                <a:cs typeface="+mn-cs"/>
              </a:rPr>
              <a:t>Bidder must provide a copy of the experience long term Purchase agreement/contracts and submit in the technical bid</a:t>
            </a:r>
            <a:r>
              <a:rPr lang="en-US" sz="7200" b="1" kern="1200" dirty="0">
                <a:latin typeface="+mn-lt"/>
                <a:ea typeface="+mn-ea"/>
                <a:cs typeface="+mn-cs"/>
              </a:rPr>
              <a:t>.</a:t>
            </a:r>
          </a:p>
          <a:p>
            <a:pPr marL="569913" marR="0" indent="-342900" defTabSz="685800" fontAlgn="auto">
              <a:lnSpc>
                <a:spcPct val="100000"/>
              </a:lnSpc>
              <a:spcBef>
                <a:spcPts val="0"/>
              </a:spcBef>
              <a:spcAft>
                <a:spcPts val="0"/>
              </a:spcAft>
              <a:buClrTx/>
              <a:buSzTx/>
              <a:buFont typeface="+mj-lt"/>
              <a:buAutoNum type="arabicParenR" startAt="11"/>
              <a:tabLst/>
              <a:defRPr/>
            </a:pPr>
            <a:r>
              <a:rPr lang="en-US" sz="7200" b="1" kern="1200" dirty="0">
                <a:latin typeface="+mn-lt"/>
                <a:cs typeface="+mn-cs"/>
              </a:rPr>
              <a:t>Financial capacity documents : financial strength of the insurance company bidder  shall provide </a:t>
            </a:r>
          </a:p>
          <a:p>
            <a:pPr marL="855663" marR="0" lvl="1" indent="-285750" defTabSz="685800" fontAlgn="auto" latinLnBrk="0">
              <a:spcBef>
                <a:spcPts val="0"/>
              </a:spcBef>
              <a:buClrTx/>
              <a:buSzTx/>
              <a:buFont typeface="Wingdings" panose="05000000000000000000" pitchFamily="2" charset="2"/>
              <a:buChar char="ü"/>
              <a:tabLst/>
              <a:defRPr/>
            </a:pPr>
            <a:r>
              <a:rPr lang="en-US" sz="6400" b="1" kern="1200" dirty="0">
                <a:latin typeface="+mn-lt"/>
                <a:ea typeface="+mn-ea"/>
                <a:cs typeface="+mn-cs"/>
              </a:rPr>
              <a:t>Note: Bidder have to submit the following in the technical envelope:</a:t>
            </a:r>
          </a:p>
          <a:p>
            <a:pPr marL="855663" marR="0" lvl="1" indent="-285750" defTabSz="685800" fontAlgn="auto" latinLnBrk="0">
              <a:spcBef>
                <a:spcPts val="0"/>
              </a:spcBef>
              <a:buClrTx/>
              <a:buSzTx/>
              <a:buFont typeface="Wingdings" panose="05000000000000000000" pitchFamily="2" charset="2"/>
              <a:buChar char="ü"/>
              <a:tabLst/>
              <a:defRPr/>
            </a:pPr>
            <a:r>
              <a:rPr lang="en-US" sz="6400" b="1" kern="1200" dirty="0">
                <a:latin typeface="+mn-lt"/>
                <a:ea typeface="+mn-ea"/>
                <a:cs typeface="+mn-cs"/>
              </a:rPr>
              <a:t> External Audits report; showing the company's financial statement indicating the company's turnover for the past 3 years 2019, 2020, 2021.</a:t>
            </a:r>
          </a:p>
          <a:p>
            <a:pPr marL="855663" marR="0" lvl="1" indent="-285750" defTabSz="685800" fontAlgn="auto" latinLnBrk="0">
              <a:spcBef>
                <a:spcPts val="0"/>
              </a:spcBef>
              <a:buClrTx/>
              <a:buSzTx/>
              <a:buFont typeface="Wingdings" panose="05000000000000000000" pitchFamily="2" charset="2"/>
              <a:buChar char="ü"/>
              <a:tabLst/>
              <a:defRPr/>
            </a:pPr>
            <a:r>
              <a:rPr lang="en-US" sz="6400" b="1" kern="1200" dirty="0">
                <a:latin typeface="+mn-lt"/>
                <a:ea typeface="+mn-ea"/>
                <a:cs typeface="+mn-cs"/>
              </a:rPr>
              <a:t>Recent bank statements for the last past 3 years 2019, 2020, 2021.</a:t>
            </a:r>
          </a:p>
          <a:p>
            <a:pPr marL="569913" lvl="0" indent="-342900" defTabSz="685800" fontAlgn="auto" latinLnBrk="0">
              <a:spcBef>
                <a:spcPts val="0"/>
              </a:spcBef>
              <a:buClrTx/>
              <a:buFont typeface="+mj-lt"/>
              <a:buAutoNum type="arabicParenR" startAt="11"/>
              <a:defRPr/>
            </a:pPr>
            <a:r>
              <a:rPr lang="en-US" sz="7200" b="1" kern="1200" dirty="0">
                <a:latin typeface="+mn-lt"/>
                <a:cs typeface="+mn-cs"/>
              </a:rPr>
              <a:t>Technical proposal of the offered Work-Injury and Life insurance services packages shall include full details proposed for the minimum of the following :</a:t>
            </a:r>
          </a:p>
          <a:p>
            <a:pPr marL="855663" lvl="1" indent="-285750" defTabSz="685800" fontAlgn="auto">
              <a:spcBef>
                <a:spcPts val="0"/>
              </a:spcBef>
              <a:buClrTx/>
              <a:buFont typeface="Wingdings" panose="05000000000000000000" pitchFamily="2" charset="2"/>
              <a:buChar char="ü"/>
              <a:defRPr/>
            </a:pPr>
            <a:r>
              <a:rPr lang="en-US" sz="6400" b="1" kern="1200" dirty="0">
                <a:latin typeface="+mn-lt"/>
                <a:ea typeface="+mn-ea"/>
                <a:cs typeface="+mn-cs"/>
              </a:rPr>
              <a:t>Death of all causes</a:t>
            </a:r>
          </a:p>
          <a:p>
            <a:pPr marL="855663" lvl="1" indent="-285750" defTabSz="685800" fontAlgn="auto">
              <a:spcBef>
                <a:spcPts val="0"/>
              </a:spcBef>
              <a:buClrTx/>
              <a:buFont typeface="Wingdings" panose="05000000000000000000" pitchFamily="2" charset="2"/>
              <a:buChar char="ü"/>
              <a:defRPr/>
            </a:pPr>
            <a:r>
              <a:rPr lang="en-US" sz="6400" b="1" kern="1200" dirty="0">
                <a:latin typeface="+mn-lt"/>
                <a:ea typeface="+mn-ea"/>
                <a:cs typeface="+mn-cs"/>
              </a:rPr>
              <a:t> Accidental death benefit</a:t>
            </a:r>
          </a:p>
          <a:p>
            <a:pPr marL="855663" lvl="1" indent="-285750" defTabSz="685800" fontAlgn="auto">
              <a:spcBef>
                <a:spcPts val="0"/>
              </a:spcBef>
              <a:buClrTx/>
              <a:buFont typeface="Wingdings" panose="05000000000000000000" pitchFamily="2" charset="2"/>
              <a:buChar char="ü"/>
              <a:defRPr/>
            </a:pPr>
            <a:r>
              <a:rPr lang="en-US" sz="6400" b="1" kern="1200" dirty="0">
                <a:latin typeface="+mn-lt"/>
                <a:ea typeface="+mn-ea"/>
                <a:cs typeface="+mn-cs"/>
              </a:rPr>
              <a:t>Permanent of total and partial disability accidents</a:t>
            </a:r>
          </a:p>
          <a:p>
            <a:pPr marL="855663" lvl="1" indent="-285750" defTabSz="685800" fontAlgn="auto">
              <a:spcBef>
                <a:spcPts val="0"/>
              </a:spcBef>
              <a:buClrTx/>
              <a:buFont typeface="Wingdings" panose="05000000000000000000" pitchFamily="2" charset="2"/>
              <a:buChar char="ü"/>
              <a:defRPr/>
            </a:pPr>
            <a:r>
              <a:rPr lang="en-US" sz="6400" b="1" kern="1200" dirty="0">
                <a:latin typeface="+mn-lt"/>
                <a:ea typeface="+mn-ea"/>
                <a:cs typeface="+mn-cs"/>
              </a:rPr>
              <a:t>Permanent of total and partial disability sickness</a:t>
            </a:r>
          </a:p>
          <a:p>
            <a:pPr marL="855663" lvl="1" indent="-285750" defTabSz="685800" fontAlgn="auto">
              <a:spcBef>
                <a:spcPts val="0"/>
              </a:spcBef>
              <a:buClrTx/>
              <a:buFont typeface="Wingdings" panose="05000000000000000000" pitchFamily="2" charset="2"/>
              <a:buChar char="ü"/>
              <a:defRPr/>
            </a:pPr>
            <a:r>
              <a:rPr lang="en-US" sz="6400" b="1" kern="1200" dirty="0">
                <a:latin typeface="+mn-lt"/>
                <a:ea typeface="+mn-ea"/>
                <a:cs typeface="+mn-cs"/>
              </a:rPr>
              <a:t>Temporary of total disability accident</a:t>
            </a:r>
          </a:p>
          <a:p>
            <a:pPr marL="855663" lvl="1" indent="-285750" defTabSz="685800" fontAlgn="auto">
              <a:spcBef>
                <a:spcPts val="0"/>
              </a:spcBef>
              <a:buClrTx/>
              <a:buFont typeface="Wingdings" panose="05000000000000000000" pitchFamily="2" charset="2"/>
              <a:buChar char="ü"/>
              <a:defRPr/>
            </a:pPr>
            <a:r>
              <a:rPr lang="en-US" sz="6400" b="1" kern="1200" dirty="0">
                <a:latin typeface="+mn-lt"/>
                <a:ea typeface="+mn-ea"/>
                <a:cs typeface="+mn-cs"/>
              </a:rPr>
              <a:t>Passive war</a:t>
            </a:r>
          </a:p>
          <a:p>
            <a:pPr marL="855663" lvl="1" indent="-285750" defTabSz="685800" fontAlgn="auto">
              <a:spcBef>
                <a:spcPts val="0"/>
              </a:spcBef>
              <a:buClrTx/>
              <a:buFont typeface="Wingdings" panose="05000000000000000000" pitchFamily="2" charset="2"/>
              <a:buChar char="ü"/>
              <a:defRPr/>
            </a:pPr>
            <a:r>
              <a:rPr lang="en-US" sz="6400" b="1" kern="1200" dirty="0">
                <a:latin typeface="+mn-lt"/>
                <a:ea typeface="+mn-ea"/>
                <a:cs typeface="+mn-cs"/>
              </a:rPr>
              <a:t> Death during childbirth</a:t>
            </a:r>
          </a:p>
          <a:p>
            <a:pPr marL="855663" lvl="1" indent="-285750" defTabSz="685800" fontAlgn="auto">
              <a:spcBef>
                <a:spcPts val="0"/>
              </a:spcBef>
              <a:buClrTx/>
              <a:buFont typeface="Wingdings" panose="05000000000000000000" pitchFamily="2" charset="2"/>
              <a:buChar char="ü"/>
              <a:defRPr/>
            </a:pPr>
            <a:r>
              <a:rPr lang="en-US" sz="6400" b="1" kern="1200" dirty="0">
                <a:latin typeface="+mn-lt"/>
                <a:ea typeface="+mn-ea"/>
                <a:cs typeface="+mn-cs"/>
              </a:rPr>
              <a:t>Death due to explosive materials or participating in anti-mine</a:t>
            </a:r>
          </a:p>
          <a:p>
            <a:pPr marL="855663" lvl="1" indent="-285750" defTabSz="685800" fontAlgn="auto">
              <a:spcBef>
                <a:spcPts val="0"/>
              </a:spcBef>
              <a:buClrTx/>
              <a:buFont typeface="Wingdings" panose="05000000000000000000" pitchFamily="2" charset="2"/>
              <a:buChar char="ü"/>
              <a:defRPr/>
            </a:pPr>
            <a:r>
              <a:rPr lang="en-US" sz="6400" b="1" kern="1200" dirty="0">
                <a:latin typeface="+mn-lt"/>
                <a:ea typeface="+mn-ea"/>
                <a:cs typeface="+mn-cs"/>
              </a:rPr>
              <a:t>training</a:t>
            </a:r>
          </a:p>
          <a:p>
            <a:pPr marL="855663" lvl="1" indent="-285750" defTabSz="685800" fontAlgn="auto">
              <a:spcBef>
                <a:spcPts val="0"/>
              </a:spcBef>
              <a:buClrTx/>
              <a:buFont typeface="Wingdings" panose="05000000000000000000" pitchFamily="2" charset="2"/>
              <a:buChar char="ü"/>
              <a:defRPr/>
            </a:pPr>
            <a:r>
              <a:rPr lang="en-US" sz="6400" b="1" kern="1200" dirty="0">
                <a:latin typeface="+mn-lt"/>
                <a:ea typeface="+mn-ea"/>
                <a:cs typeface="+mn-cs"/>
              </a:rPr>
              <a:t>Advanced funeral benefit</a:t>
            </a:r>
          </a:p>
          <a:p>
            <a:pPr marL="855663" lvl="1" indent="-285750" defTabSz="685800" fontAlgn="auto">
              <a:spcBef>
                <a:spcPts val="0"/>
              </a:spcBef>
              <a:buClrTx/>
              <a:buFont typeface="Wingdings" panose="05000000000000000000" pitchFamily="2" charset="2"/>
              <a:buChar char="ü"/>
              <a:defRPr/>
            </a:pPr>
            <a:r>
              <a:rPr lang="en-US" sz="5600" b="1" kern="1200" dirty="0">
                <a:latin typeface="+mn-lt"/>
                <a:ea typeface="+mn-ea"/>
                <a:cs typeface="+mn-cs"/>
              </a:rPr>
              <a:t>Accidents, injury occurred outside Yemen</a:t>
            </a:r>
          </a:p>
          <a:p>
            <a:pPr marL="855663" lvl="1" indent="-285750" defTabSz="685800" fontAlgn="auto">
              <a:spcBef>
                <a:spcPts val="0"/>
              </a:spcBef>
              <a:buClrTx/>
              <a:buFont typeface="Wingdings" panose="05000000000000000000" pitchFamily="2" charset="2"/>
              <a:buChar char="ü"/>
              <a:defRPr/>
            </a:pPr>
            <a:endParaRPr lang="en-US" sz="6400" b="1" kern="1200" baseline="0" dirty="0">
              <a:solidFill>
                <a:schemeClr val="tx1"/>
              </a:solidFill>
              <a:latin typeface="+mn-lt"/>
              <a:ea typeface="+mn-ea"/>
              <a:cs typeface="+mn-cs"/>
            </a:endParaRPr>
          </a:p>
          <a:p>
            <a:endParaRPr lang="en-US" dirty="0"/>
          </a:p>
        </p:txBody>
      </p:sp>
      <p:sp>
        <p:nvSpPr>
          <p:cNvPr id="5" name="TextBox 4">
            <a:extLst>
              <a:ext uri="{FF2B5EF4-FFF2-40B4-BE49-F238E27FC236}">
                <a16:creationId xmlns:a16="http://schemas.microsoft.com/office/drawing/2014/main" id="{4890BA36-D623-04CF-AD98-9C95DF159274}"/>
              </a:ext>
            </a:extLst>
          </p:cNvPr>
          <p:cNvSpPr txBox="1"/>
          <p:nvPr/>
        </p:nvSpPr>
        <p:spPr>
          <a:xfrm>
            <a:off x="215153" y="343270"/>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Technical Evaluation- slide (2)</a:t>
            </a:r>
          </a:p>
        </p:txBody>
      </p:sp>
    </p:spTree>
    <p:extLst>
      <p:ext uri="{BB962C8B-B14F-4D97-AF65-F5344CB8AC3E}">
        <p14:creationId xmlns:p14="http://schemas.microsoft.com/office/powerpoint/2010/main" val="2539890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E2981B-1C54-46C9-92DC-F6F85C9CA78B}"/>
              </a:ext>
            </a:extLst>
          </p:cNvPr>
          <p:cNvSpPr>
            <a:spLocks noGrp="1"/>
          </p:cNvSpPr>
          <p:nvPr>
            <p:ph idx="1"/>
          </p:nvPr>
        </p:nvSpPr>
        <p:spPr>
          <a:xfrm>
            <a:off x="341745" y="827314"/>
            <a:ext cx="8478982" cy="3972916"/>
          </a:xfrm>
        </p:spPr>
        <p:txBody>
          <a:bodyPr>
            <a:normAutofit fontScale="25000" lnSpcReduction="20000"/>
          </a:bodyPr>
          <a:lstStyle/>
          <a:p>
            <a:pPr marL="569913" lvl="1" indent="0" algn="just" defTabSz="685800" fontAlgn="auto">
              <a:spcBef>
                <a:spcPts val="0"/>
              </a:spcBef>
              <a:buClrTx/>
              <a:buNone/>
              <a:defRPr/>
            </a:pPr>
            <a:endParaRPr lang="en-US" sz="5600" b="1" kern="1200" baseline="0" dirty="0">
              <a:solidFill>
                <a:schemeClr val="tx1"/>
              </a:solidFill>
              <a:latin typeface="+mn-lt"/>
              <a:ea typeface="+mn-ea"/>
              <a:cs typeface="+mn-cs"/>
            </a:endParaRPr>
          </a:p>
          <a:p>
            <a:pPr marL="1141413" indent="-914400" algn="just" defTabSz="685800" fontAlgn="auto">
              <a:spcBef>
                <a:spcPts val="0"/>
              </a:spcBef>
              <a:buClrTx/>
              <a:buFont typeface="+mj-lt"/>
              <a:buAutoNum type="arabicParenR" startAt="13"/>
              <a:defRPr/>
            </a:pPr>
            <a:r>
              <a:rPr lang="en-US" sz="7200" b="1" kern="1200" dirty="0">
                <a:latin typeface="+mn-lt"/>
                <a:cs typeface="+mn-cs"/>
              </a:rPr>
              <a:t>Scoring of this section will be weighted score depending on the assessment of all bids.</a:t>
            </a:r>
          </a:p>
          <a:p>
            <a:pPr marL="1141413" indent="-914400" algn="just" defTabSz="685800" fontAlgn="auto">
              <a:spcBef>
                <a:spcPts val="0"/>
              </a:spcBef>
              <a:buClrTx/>
              <a:buFont typeface="+mj-lt"/>
              <a:buAutoNum type="arabicParenR" startAt="13"/>
              <a:defRPr/>
            </a:pPr>
            <a:r>
              <a:rPr lang="en-US" sz="7200" b="1" kern="1200" dirty="0">
                <a:latin typeface="+mn-lt"/>
                <a:cs typeface="+mn-cs"/>
              </a:rPr>
              <a:t>Failure to submit all of these requirements will result in excluding the bid in the previous stage in addition to the other required documents in the administrative evaluation section.</a:t>
            </a:r>
          </a:p>
          <a:p>
            <a:pPr marL="1141413" indent="-914400" algn="just" defTabSz="685800" fontAlgn="auto">
              <a:spcBef>
                <a:spcPts val="0"/>
              </a:spcBef>
              <a:buClrTx/>
              <a:buFont typeface="+mj-lt"/>
              <a:buAutoNum type="arabicParenR" startAt="13"/>
              <a:defRPr/>
            </a:pPr>
            <a:r>
              <a:rPr lang="en-US" sz="7200" b="1" kern="1200" dirty="0">
                <a:latin typeface="+mn-lt"/>
                <a:ea typeface="+mn-ea"/>
                <a:cs typeface="+mn-cs"/>
              </a:rPr>
              <a:t>The evaluation criteria will be according to what mentioned in the RFP and detailed in Section III –Selection and Awarding Criteria Part B. </a:t>
            </a:r>
            <a:r>
              <a:rPr lang="en-US" sz="7200" b="1" kern="1200" dirty="0">
                <a:solidFill>
                  <a:srgbClr val="FF0000"/>
                </a:solidFill>
                <a:latin typeface="+mn-lt"/>
                <a:ea typeface="+mn-ea"/>
                <a:cs typeface="+mn-cs"/>
              </a:rPr>
              <a:t>NO PRICES are expected at this stage</a:t>
            </a:r>
            <a:r>
              <a:rPr lang="en-US" sz="7200" b="1" kern="1200" dirty="0">
                <a:latin typeface="+mn-lt"/>
                <a:ea typeface="+mn-ea"/>
                <a:cs typeface="+mn-cs"/>
              </a:rPr>
              <a:t>, the prices are supposed to be provided only with the </a:t>
            </a:r>
            <a:r>
              <a:rPr lang="en-US" sz="7200" b="1" kern="1200" dirty="0">
                <a:solidFill>
                  <a:srgbClr val="FF0000"/>
                </a:solidFill>
                <a:latin typeface="+mn-lt"/>
                <a:ea typeface="+mn-ea"/>
                <a:cs typeface="+mn-cs"/>
              </a:rPr>
              <a:t>Financial Bid Annex A2 in septate closed envelope </a:t>
            </a:r>
            <a:r>
              <a:rPr lang="en-US" sz="7200" b="1" kern="1200" dirty="0">
                <a:latin typeface="+mn-lt"/>
                <a:ea typeface="+mn-ea"/>
                <a:cs typeface="+mn-cs"/>
              </a:rPr>
              <a:t>.</a:t>
            </a:r>
          </a:p>
          <a:p>
            <a:pPr marL="1141413" indent="-914400" algn="just" defTabSz="685800" fontAlgn="auto">
              <a:spcBef>
                <a:spcPts val="0"/>
              </a:spcBef>
              <a:buClrTx/>
              <a:buFont typeface="+mj-lt"/>
              <a:buAutoNum type="arabicParenR" startAt="13"/>
              <a:defRPr/>
            </a:pPr>
            <a:r>
              <a:rPr lang="en-GB" sz="7200" b="1" kern="1200" dirty="0">
                <a:latin typeface="+mn-lt"/>
                <a:cs typeface="+mn-cs"/>
              </a:rPr>
              <a:t>DRC will use the Scoring method to technically evaluate each of the above criteria, bids must score 80% or above for each of the criteria weighted score in order to pass to the financial evaluation stge.</a:t>
            </a:r>
          </a:p>
          <a:p>
            <a:pPr marL="227013" indent="0" defTabSz="685800" fontAlgn="auto">
              <a:spcBef>
                <a:spcPts val="0"/>
              </a:spcBef>
              <a:buClrTx/>
              <a:buNone/>
              <a:defRPr/>
            </a:pPr>
            <a:r>
              <a:rPr lang="en-US" sz="4800" b="1" kern="1200" dirty="0">
                <a:latin typeface="+mn-lt"/>
                <a:cs typeface="+mn-cs"/>
              </a:rPr>
              <a:t>	</a:t>
            </a:r>
          </a:p>
          <a:p>
            <a:pPr marL="227013" marR="0" lvl="1" indent="0" defTabSz="685800" fontAlgn="auto" latinLnBrk="0">
              <a:spcBef>
                <a:spcPts val="0"/>
              </a:spcBef>
              <a:buClrTx/>
              <a:buSzTx/>
              <a:buNone/>
              <a:tabLst/>
              <a:defRPr/>
            </a:pPr>
            <a:r>
              <a:rPr lang="en-US" sz="5600" b="1" kern="1200" dirty="0">
                <a:latin typeface="+mn-lt"/>
                <a:ea typeface="+mn-ea"/>
                <a:cs typeface="+mn-cs"/>
              </a:rPr>
              <a:t> 	</a:t>
            </a:r>
          </a:p>
          <a:p>
            <a:endParaRPr lang="en-US" dirty="0"/>
          </a:p>
        </p:txBody>
      </p:sp>
      <p:sp>
        <p:nvSpPr>
          <p:cNvPr id="5" name="TextBox 4">
            <a:extLst>
              <a:ext uri="{FF2B5EF4-FFF2-40B4-BE49-F238E27FC236}">
                <a16:creationId xmlns:a16="http://schemas.microsoft.com/office/drawing/2014/main" id="{4890BA36-D623-04CF-AD98-9C95DF159274}"/>
              </a:ext>
            </a:extLst>
          </p:cNvPr>
          <p:cNvSpPr txBox="1"/>
          <p:nvPr/>
        </p:nvSpPr>
        <p:spPr>
          <a:xfrm>
            <a:off x="215153" y="343270"/>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Technical Evaluation- slide (3)</a:t>
            </a:r>
          </a:p>
        </p:txBody>
      </p:sp>
    </p:spTree>
    <p:extLst>
      <p:ext uri="{BB962C8B-B14F-4D97-AF65-F5344CB8AC3E}">
        <p14:creationId xmlns:p14="http://schemas.microsoft.com/office/powerpoint/2010/main" val="1032309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13E80AC-83C5-0B6E-8396-397B85A180F2}"/>
              </a:ext>
            </a:extLst>
          </p:cNvPr>
          <p:cNvGraphicFramePr>
            <a:graphicFrameLocks noGrp="1"/>
          </p:cNvGraphicFramePr>
          <p:nvPr>
            <p:ph idx="1"/>
            <p:extLst>
              <p:ext uri="{D42A27DB-BD31-4B8C-83A1-F6EECF244321}">
                <p14:modId xmlns:p14="http://schemas.microsoft.com/office/powerpoint/2010/main" val="3026566253"/>
              </p:ext>
            </p:extLst>
          </p:nvPr>
        </p:nvGraphicFramePr>
        <p:xfrm>
          <a:off x="287337" y="758426"/>
          <a:ext cx="8341757" cy="4472940"/>
        </p:xfrm>
        <a:graphic>
          <a:graphicData uri="http://schemas.openxmlformats.org/drawingml/2006/table">
            <a:tbl>
              <a:tblPr firstRow="1" bandRow="1">
                <a:tableStyleId>{5C22544A-7EE6-4342-B048-85BDC9FD1C3A}</a:tableStyleId>
              </a:tblPr>
              <a:tblGrid>
                <a:gridCol w="954147">
                  <a:extLst>
                    <a:ext uri="{9D8B030D-6E8A-4147-A177-3AD203B41FA5}">
                      <a16:colId xmlns:a16="http://schemas.microsoft.com/office/drawing/2014/main" val="4254831728"/>
                    </a:ext>
                  </a:extLst>
                </a:gridCol>
                <a:gridCol w="6299299">
                  <a:extLst>
                    <a:ext uri="{9D8B030D-6E8A-4147-A177-3AD203B41FA5}">
                      <a16:colId xmlns:a16="http://schemas.microsoft.com/office/drawing/2014/main" val="4132060220"/>
                    </a:ext>
                  </a:extLst>
                </a:gridCol>
                <a:gridCol w="1088311">
                  <a:extLst>
                    <a:ext uri="{9D8B030D-6E8A-4147-A177-3AD203B41FA5}">
                      <a16:colId xmlns:a16="http://schemas.microsoft.com/office/drawing/2014/main" val="4138508763"/>
                    </a:ext>
                  </a:extLst>
                </a:gridCol>
              </a:tblGrid>
              <a:tr h="4616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lt1"/>
                          </a:solidFill>
                          <a:latin typeface="+mn-lt"/>
                          <a:ea typeface="+mn-ea"/>
                          <a:cs typeface="+mn-cs"/>
                        </a:rPr>
                        <a:t>Technical criteria # </a:t>
                      </a:r>
                      <a:r>
                        <a:rPr lang="en-US" sz="1400" b="0" i="0" u="none" strike="noStrike" kern="1200" baseline="0" dirty="0">
                          <a:solidFill>
                            <a:schemeClr val="lt1"/>
                          </a:solidFill>
                          <a:latin typeface="+mn-lt"/>
                          <a:ea typeface="+mn-ea"/>
                          <a:cs typeface="+mn-cs"/>
                        </a:rPr>
                        <a:t>	</a:t>
                      </a:r>
                    </a:p>
                    <a:p>
                      <a:endParaRPr 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effectLst/>
                        </a:rPr>
                        <a:t>Technical Criteria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a:p>
                  </a:txBody>
                  <a:tcPr/>
                </a:tc>
                <a:tc>
                  <a:txBody>
                    <a:bodyPr/>
                    <a:lstStyle/>
                    <a:p>
                      <a:pPr algn="ctr"/>
                      <a:r>
                        <a:rPr lang="en-US" sz="1400" dirty="0"/>
                        <a:t>Weighting in technical evaluation</a:t>
                      </a:r>
                    </a:p>
                    <a:p>
                      <a:pPr algn="ctr"/>
                      <a:r>
                        <a:rPr lang="en-US" sz="1400" dirty="0"/>
                        <a:t>[Total 100%]</a:t>
                      </a:r>
                    </a:p>
                  </a:txBody>
                  <a:tcPr/>
                </a:tc>
                <a:extLst>
                  <a:ext uri="{0D108BD9-81ED-4DB2-BD59-A6C34878D82A}">
                    <a16:rowId xmlns:a16="http://schemas.microsoft.com/office/drawing/2014/main" val="2104988369"/>
                  </a:ext>
                </a:extLst>
              </a:tr>
              <a:tr h="1331651">
                <a:tc>
                  <a:txBody>
                    <a:bodyPr/>
                    <a:lstStyle/>
                    <a:p>
                      <a:pPr algn="ctr"/>
                      <a:r>
                        <a:rPr lang="en-US" sz="2000" dirty="0"/>
                        <a:t>1</a:t>
                      </a:r>
                    </a:p>
                  </a:txBody>
                  <a:tcPr/>
                </a:tc>
                <a:tc>
                  <a:txBody>
                    <a:bodyPr/>
                    <a:lstStyle/>
                    <a:p>
                      <a:r>
                        <a:rPr lang="en-US" sz="1200" b="1" kern="1200" dirty="0">
                          <a:solidFill>
                            <a:schemeClr val="dk1"/>
                          </a:solidFill>
                          <a:effectLst/>
                          <a:latin typeface="+mn-lt"/>
                          <a:ea typeface="+mn-ea"/>
                          <a:cs typeface="+mn-cs"/>
                        </a:rPr>
                        <a:t>Technical proposal (50%) </a:t>
                      </a:r>
                      <a:endParaRPr lang="en-US" sz="120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Technical proposal of the offered Work-Injury and Life insurance services packages to include the minimum full details of the following : </a:t>
                      </a:r>
                    </a:p>
                    <a:p>
                      <a:r>
                        <a:rPr lang="en-US" dirty="0"/>
                        <a:t>• Death of all causes</a:t>
                      </a:r>
                    </a:p>
                    <a:p>
                      <a:r>
                        <a:rPr lang="en-US" dirty="0"/>
                        <a:t>• Accidental death benefit</a:t>
                      </a:r>
                    </a:p>
                    <a:p>
                      <a:r>
                        <a:rPr lang="en-US" dirty="0"/>
                        <a:t>• Permanent of total and partial disability accidents</a:t>
                      </a:r>
                    </a:p>
                    <a:p>
                      <a:r>
                        <a:rPr lang="en-US" dirty="0"/>
                        <a:t>• Permanent of total and partial disability sickness</a:t>
                      </a:r>
                    </a:p>
                    <a:p>
                      <a:r>
                        <a:rPr lang="en-US" dirty="0"/>
                        <a:t>• Temporary of total disability accident</a:t>
                      </a:r>
                    </a:p>
                    <a:p>
                      <a:r>
                        <a:rPr lang="en-US" dirty="0"/>
                        <a:t>• Passive war</a:t>
                      </a:r>
                    </a:p>
                    <a:p>
                      <a:r>
                        <a:rPr lang="en-US" dirty="0"/>
                        <a:t>• Death during childbirth</a:t>
                      </a:r>
                    </a:p>
                    <a:p>
                      <a:r>
                        <a:rPr lang="en-US" dirty="0"/>
                        <a:t>• Death due to explosive materials or participating in anti-mine</a:t>
                      </a:r>
                    </a:p>
                    <a:p>
                      <a:r>
                        <a:rPr lang="en-US" dirty="0"/>
                        <a:t>training</a:t>
                      </a:r>
                    </a:p>
                    <a:p>
                      <a:r>
                        <a:rPr lang="en-US" dirty="0"/>
                        <a:t>• Advanced funeral benefit</a:t>
                      </a:r>
                    </a:p>
                    <a:p>
                      <a:r>
                        <a:rPr lang="en-US" dirty="0"/>
                        <a:t>• Accidents, injury occurred outside Yemen</a:t>
                      </a:r>
                    </a:p>
                    <a:p>
                      <a:pPr marL="285750" indent="-285750">
                        <a:buFont typeface="Wingdings" panose="05000000000000000000" pitchFamily="2" charset="2"/>
                        <a:buChar char="q"/>
                      </a:pPr>
                      <a:r>
                        <a:rPr lang="en-US" u="sng" dirty="0">
                          <a:highlight>
                            <a:srgbClr val="FFFF00"/>
                          </a:highlight>
                        </a:rPr>
                        <a:t>Scoring of this section will be weighted score depending on the assessment of all bids</a:t>
                      </a:r>
                    </a:p>
                  </a:txBody>
                  <a:tcPr/>
                </a:tc>
                <a:tc>
                  <a:txBody>
                    <a:bodyPr/>
                    <a:lstStyle/>
                    <a:p>
                      <a:pPr algn="ctr"/>
                      <a:r>
                        <a:rPr lang="en-US" b="1" dirty="0"/>
                        <a:t>50%</a:t>
                      </a:r>
                    </a:p>
                  </a:txBody>
                  <a:tcPr/>
                </a:tc>
                <a:extLst>
                  <a:ext uri="{0D108BD9-81ED-4DB2-BD59-A6C34878D82A}">
                    <a16:rowId xmlns:a16="http://schemas.microsoft.com/office/drawing/2014/main" val="968464146"/>
                  </a:ext>
                </a:extLst>
              </a:tr>
            </a:tbl>
          </a:graphicData>
        </a:graphic>
      </p:graphicFrame>
      <p:sp>
        <p:nvSpPr>
          <p:cNvPr id="6" name="TextBox 5">
            <a:extLst>
              <a:ext uri="{FF2B5EF4-FFF2-40B4-BE49-F238E27FC236}">
                <a16:creationId xmlns:a16="http://schemas.microsoft.com/office/drawing/2014/main" id="{68A382C4-4156-9EA8-8002-3AB6FE350882}"/>
              </a:ext>
            </a:extLst>
          </p:cNvPr>
          <p:cNvSpPr txBox="1"/>
          <p:nvPr/>
        </p:nvSpPr>
        <p:spPr>
          <a:xfrm>
            <a:off x="287337" y="124509"/>
            <a:ext cx="7557247" cy="400110"/>
          </a:xfrm>
          <a:prstGeom prst="rect">
            <a:avLst/>
          </a:prstGeom>
          <a:noFill/>
        </p:spPr>
        <p:txBody>
          <a:bodyPr wrap="square" rtlCol="0">
            <a:spAutoFit/>
          </a:bodyPr>
          <a:lstStyle/>
          <a:p>
            <a:r>
              <a:rPr lang="en-US" sz="20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Selecting &amp; Awarding  Technical Criteria -slide(1)</a:t>
            </a:r>
          </a:p>
        </p:txBody>
      </p:sp>
    </p:spTree>
    <p:extLst>
      <p:ext uri="{BB962C8B-B14F-4D97-AF65-F5344CB8AC3E}">
        <p14:creationId xmlns:p14="http://schemas.microsoft.com/office/powerpoint/2010/main" val="690044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13E80AC-83C5-0B6E-8396-397B85A180F2}"/>
              </a:ext>
            </a:extLst>
          </p:cNvPr>
          <p:cNvGraphicFramePr>
            <a:graphicFrameLocks noGrp="1"/>
          </p:cNvGraphicFramePr>
          <p:nvPr>
            <p:ph idx="1"/>
            <p:extLst>
              <p:ext uri="{D42A27DB-BD31-4B8C-83A1-F6EECF244321}">
                <p14:modId xmlns:p14="http://schemas.microsoft.com/office/powerpoint/2010/main" val="1230835053"/>
              </p:ext>
            </p:extLst>
          </p:nvPr>
        </p:nvGraphicFramePr>
        <p:xfrm>
          <a:off x="287337" y="623886"/>
          <a:ext cx="8413166" cy="4541520"/>
        </p:xfrm>
        <a:graphic>
          <a:graphicData uri="http://schemas.openxmlformats.org/drawingml/2006/table">
            <a:tbl>
              <a:tblPr firstRow="1" bandRow="1">
                <a:tableStyleId>{5C22544A-7EE6-4342-B048-85BDC9FD1C3A}</a:tableStyleId>
              </a:tblPr>
              <a:tblGrid>
                <a:gridCol w="980919">
                  <a:extLst>
                    <a:ext uri="{9D8B030D-6E8A-4147-A177-3AD203B41FA5}">
                      <a16:colId xmlns:a16="http://schemas.microsoft.com/office/drawing/2014/main" val="4254831728"/>
                    </a:ext>
                  </a:extLst>
                </a:gridCol>
                <a:gridCol w="6334619">
                  <a:extLst>
                    <a:ext uri="{9D8B030D-6E8A-4147-A177-3AD203B41FA5}">
                      <a16:colId xmlns:a16="http://schemas.microsoft.com/office/drawing/2014/main" val="4132060220"/>
                    </a:ext>
                  </a:extLst>
                </a:gridCol>
                <a:gridCol w="1097628">
                  <a:extLst>
                    <a:ext uri="{9D8B030D-6E8A-4147-A177-3AD203B41FA5}">
                      <a16:colId xmlns:a16="http://schemas.microsoft.com/office/drawing/2014/main" val="4138508763"/>
                    </a:ext>
                  </a:extLst>
                </a:gridCol>
              </a:tblGrid>
              <a:tr h="10347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lt1"/>
                          </a:solidFill>
                          <a:latin typeface="+mn-lt"/>
                          <a:ea typeface="+mn-ea"/>
                          <a:cs typeface="+mn-cs"/>
                        </a:rPr>
                        <a:t>Technical criteria # </a:t>
                      </a:r>
                      <a:r>
                        <a:rPr lang="en-US" sz="1400" b="0" i="0" u="none" strike="noStrike" kern="1200" baseline="0" dirty="0">
                          <a:solidFill>
                            <a:schemeClr val="lt1"/>
                          </a:solidFill>
                          <a:latin typeface="+mn-lt"/>
                          <a:ea typeface="+mn-ea"/>
                          <a:cs typeface="+mn-cs"/>
                        </a:rPr>
                        <a:t>	</a:t>
                      </a:r>
                    </a:p>
                    <a:p>
                      <a:endParaRPr 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effectLst/>
                        </a:rPr>
                        <a:t>Technical Criteria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a:p>
                  </a:txBody>
                  <a:tcPr/>
                </a:tc>
                <a:tc>
                  <a:txBody>
                    <a:bodyPr/>
                    <a:lstStyle/>
                    <a:p>
                      <a:pPr algn="ctr"/>
                      <a:r>
                        <a:rPr lang="en-US" sz="1400" dirty="0"/>
                        <a:t>Weighting in technical evaluation</a:t>
                      </a:r>
                    </a:p>
                    <a:p>
                      <a:pPr algn="ctr"/>
                      <a:r>
                        <a:rPr lang="en-US" sz="1400" dirty="0"/>
                        <a:t>[Total 100%]</a:t>
                      </a:r>
                    </a:p>
                  </a:txBody>
                  <a:tcPr/>
                </a:tc>
                <a:extLst>
                  <a:ext uri="{0D108BD9-81ED-4DB2-BD59-A6C34878D82A}">
                    <a16:rowId xmlns:a16="http://schemas.microsoft.com/office/drawing/2014/main" val="2104988369"/>
                  </a:ext>
                </a:extLst>
              </a:tr>
              <a:tr h="3328892">
                <a:tc>
                  <a:txBody>
                    <a:bodyPr/>
                    <a:lstStyle/>
                    <a:p>
                      <a:pPr algn="ctr"/>
                      <a:r>
                        <a:rPr lang="en-US" sz="1800" dirty="0"/>
                        <a:t>2</a:t>
                      </a:r>
                    </a:p>
                  </a:txBody>
                  <a:tcPr/>
                </a:tc>
                <a:tc>
                  <a:txBody>
                    <a:bodyPr/>
                    <a:lstStyle/>
                    <a:p>
                      <a:r>
                        <a:rPr lang="en-US" sz="1100" b="1" kern="1200" dirty="0">
                          <a:solidFill>
                            <a:schemeClr val="dk1"/>
                          </a:solidFill>
                          <a:effectLst/>
                          <a:latin typeface="+mn-lt"/>
                          <a:ea typeface="+mn-ea"/>
                          <a:cs typeface="+mn-cs"/>
                        </a:rPr>
                        <a:t>Experience in similar services(20%) </a:t>
                      </a:r>
                      <a:endParaRPr lang="en-US" sz="1100" kern="1200" dirty="0">
                        <a:solidFill>
                          <a:schemeClr val="dk1"/>
                        </a:solidFill>
                        <a:effectLst/>
                        <a:latin typeface="+mn-lt"/>
                        <a:ea typeface="+mn-ea"/>
                        <a:cs typeface="+mn-cs"/>
                      </a:endParaRPr>
                    </a:p>
                    <a:p>
                      <a:r>
                        <a:rPr lang="en-US" sz="1100" b="1" kern="1200" dirty="0">
                          <a:solidFill>
                            <a:schemeClr val="dk1"/>
                          </a:solidFill>
                          <a:effectLst/>
                          <a:latin typeface="+mn-lt"/>
                          <a:ea typeface="+mn-ea"/>
                          <a:cs typeface="+mn-cs"/>
                        </a:rPr>
                        <a:t>Experience in similar services. Not less than 3 years’ experience with International NGOs within the last 3-5 years.</a:t>
                      </a:r>
                    </a:p>
                    <a:p>
                      <a:r>
                        <a:rPr lang="en-US" sz="1100" b="1" kern="1200" dirty="0">
                          <a:solidFill>
                            <a:schemeClr val="dk1"/>
                          </a:solidFill>
                          <a:effectLst/>
                          <a:latin typeface="+mn-lt"/>
                          <a:ea typeface="+mn-ea"/>
                          <a:cs typeface="+mn-cs"/>
                        </a:rPr>
                        <a:t>• One experience long term Purchase agreement/contract or less with INGOs/NGOs - score 1 from 10 - Not meeting requirement.</a:t>
                      </a:r>
                    </a:p>
                    <a:p>
                      <a:r>
                        <a:rPr lang="en-US" sz="1100" b="1" kern="1200" dirty="0">
                          <a:solidFill>
                            <a:schemeClr val="dk1"/>
                          </a:solidFill>
                          <a:effectLst/>
                          <a:latin typeface="+mn-lt"/>
                          <a:ea typeface="+mn-ea"/>
                          <a:cs typeface="+mn-cs"/>
                        </a:rPr>
                        <a:t>• Two experience long term Purchase agreement/contracts with INGOs/NGOs - score 4 out of 10 - Slightly less than requirement.</a:t>
                      </a:r>
                    </a:p>
                    <a:p>
                      <a:r>
                        <a:rPr lang="en-US" sz="1100" b="1" kern="1200" dirty="0">
                          <a:solidFill>
                            <a:schemeClr val="dk1"/>
                          </a:solidFill>
                          <a:effectLst/>
                          <a:latin typeface="+mn-lt"/>
                          <a:ea typeface="+mn-ea"/>
                          <a:cs typeface="+mn-cs"/>
                        </a:rPr>
                        <a:t>• From 3 to 5 experience long term Purchase agreement/ contracts with INGOs/NGOs - score 5 out of 10 - minimum requirements.</a:t>
                      </a:r>
                    </a:p>
                    <a:p>
                      <a:r>
                        <a:rPr lang="en-US" sz="1100" b="1" kern="1200" dirty="0">
                          <a:solidFill>
                            <a:schemeClr val="dk1"/>
                          </a:solidFill>
                          <a:effectLst/>
                          <a:latin typeface="+mn-lt"/>
                          <a:ea typeface="+mn-ea"/>
                          <a:cs typeface="+mn-cs"/>
                        </a:rPr>
                        <a:t>• From 6 to 8 experience long term Purchase agreement/ contracts with INGOs/NGOs -score 7 out of 10 - Slightly above requirement</a:t>
                      </a:r>
                    </a:p>
                    <a:p>
                      <a:pPr marL="0" algn="l" defTabSz="685800" rtl="0" eaLnBrk="1" latinLnBrk="0" hangingPunct="1"/>
                      <a:r>
                        <a:rPr lang="en-US" sz="1200" b="1" u="sng" dirty="0"/>
                        <a:t>O</a:t>
                      </a:r>
                      <a:r>
                        <a:rPr lang="en-US" sz="1100" b="1" kern="1200" dirty="0">
                          <a:solidFill>
                            <a:schemeClr val="dk1"/>
                          </a:solidFill>
                          <a:effectLst/>
                          <a:latin typeface="+mn-lt"/>
                          <a:ea typeface="+mn-ea"/>
                          <a:cs typeface="+mn-cs"/>
                        </a:rPr>
                        <a:t>ver 8 experience long term Purchase agreement/ contracts with INGOs/NGOs - score 10 of 10 - Significantly above requirement.</a:t>
                      </a:r>
                    </a:p>
                    <a:p>
                      <a:pPr marL="285750" indent="-285750">
                        <a:buFont typeface="Wingdings" panose="05000000000000000000" pitchFamily="2" charset="2"/>
                        <a:buChar char="q"/>
                      </a:pPr>
                      <a:r>
                        <a:rPr lang="en-US" sz="1200" u="sng" dirty="0">
                          <a:highlight>
                            <a:srgbClr val="FFFF00"/>
                          </a:highlight>
                        </a:rPr>
                        <a:t>Note:</a:t>
                      </a:r>
                    </a:p>
                    <a:p>
                      <a:r>
                        <a:rPr lang="en-US" sz="1200" u="sng" dirty="0">
                          <a:highlight>
                            <a:srgbClr val="FFFF00"/>
                          </a:highlight>
                        </a:rPr>
                        <a:t>Experience contract means that the minimum contracted duration with INGOs/NGOs is not less than six months.</a:t>
                      </a:r>
                    </a:p>
                    <a:p>
                      <a:r>
                        <a:rPr lang="en-US" sz="1200" u="sng" dirty="0">
                          <a:highlight>
                            <a:srgbClr val="FFFF00"/>
                          </a:highlight>
                        </a:rPr>
                        <a:t>One off contract will be considered for a value of 50,000 USD and above.</a:t>
                      </a:r>
                    </a:p>
                    <a:p>
                      <a:r>
                        <a:rPr lang="en-US" sz="1200" u="sng" dirty="0">
                          <a:highlight>
                            <a:srgbClr val="FFFF00"/>
                          </a:highlight>
                        </a:rPr>
                        <a:t>Bidder must provide a copy of the experience long term Purchase agreement/contracts and submit in the technical bid</a:t>
                      </a:r>
                    </a:p>
                  </a:txBody>
                  <a:tcPr/>
                </a:tc>
                <a:tc>
                  <a:txBody>
                    <a:bodyPr/>
                    <a:lstStyle/>
                    <a:p>
                      <a:pPr algn="ctr"/>
                      <a:r>
                        <a:rPr lang="en-US" b="1" dirty="0"/>
                        <a:t>20%</a:t>
                      </a:r>
                    </a:p>
                  </a:txBody>
                  <a:tcPr/>
                </a:tc>
                <a:extLst>
                  <a:ext uri="{0D108BD9-81ED-4DB2-BD59-A6C34878D82A}">
                    <a16:rowId xmlns:a16="http://schemas.microsoft.com/office/drawing/2014/main" val="968464146"/>
                  </a:ext>
                </a:extLst>
              </a:tr>
            </a:tbl>
          </a:graphicData>
        </a:graphic>
      </p:graphicFrame>
      <p:sp>
        <p:nvSpPr>
          <p:cNvPr id="6" name="TextBox 5">
            <a:extLst>
              <a:ext uri="{FF2B5EF4-FFF2-40B4-BE49-F238E27FC236}">
                <a16:creationId xmlns:a16="http://schemas.microsoft.com/office/drawing/2014/main" id="{68A382C4-4156-9EA8-8002-3AB6FE350882}"/>
              </a:ext>
            </a:extLst>
          </p:cNvPr>
          <p:cNvSpPr txBox="1"/>
          <p:nvPr/>
        </p:nvSpPr>
        <p:spPr>
          <a:xfrm>
            <a:off x="287337" y="124509"/>
            <a:ext cx="7557247" cy="400110"/>
          </a:xfrm>
          <a:prstGeom prst="rect">
            <a:avLst/>
          </a:prstGeom>
          <a:noFill/>
        </p:spPr>
        <p:txBody>
          <a:bodyPr wrap="square" rtlCol="0">
            <a:spAutoFit/>
          </a:bodyPr>
          <a:lstStyle/>
          <a:p>
            <a:r>
              <a:rPr lang="en-US" sz="20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Selecting &amp; Awarding  Technical Criteria -slide (2)</a:t>
            </a:r>
          </a:p>
        </p:txBody>
      </p:sp>
    </p:spTree>
    <p:extLst>
      <p:ext uri="{BB962C8B-B14F-4D97-AF65-F5344CB8AC3E}">
        <p14:creationId xmlns:p14="http://schemas.microsoft.com/office/powerpoint/2010/main" val="2662032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13E80AC-83C5-0B6E-8396-397B85A180F2}"/>
              </a:ext>
            </a:extLst>
          </p:cNvPr>
          <p:cNvGraphicFramePr>
            <a:graphicFrameLocks noGrp="1"/>
          </p:cNvGraphicFramePr>
          <p:nvPr>
            <p:ph idx="1"/>
            <p:extLst>
              <p:ext uri="{D42A27DB-BD31-4B8C-83A1-F6EECF244321}">
                <p14:modId xmlns:p14="http://schemas.microsoft.com/office/powerpoint/2010/main" val="343832449"/>
              </p:ext>
            </p:extLst>
          </p:nvPr>
        </p:nvGraphicFramePr>
        <p:xfrm>
          <a:off x="287337" y="524619"/>
          <a:ext cx="8291443" cy="4549140"/>
        </p:xfrm>
        <a:graphic>
          <a:graphicData uri="http://schemas.openxmlformats.org/drawingml/2006/table">
            <a:tbl>
              <a:tblPr firstRow="1" bandRow="1">
                <a:tableStyleId>{5C22544A-7EE6-4342-B048-85BDC9FD1C3A}</a:tableStyleId>
              </a:tblPr>
              <a:tblGrid>
                <a:gridCol w="662574">
                  <a:extLst>
                    <a:ext uri="{9D8B030D-6E8A-4147-A177-3AD203B41FA5}">
                      <a16:colId xmlns:a16="http://schemas.microsoft.com/office/drawing/2014/main" val="4254831728"/>
                    </a:ext>
                  </a:extLst>
                </a:gridCol>
                <a:gridCol w="6547122">
                  <a:extLst>
                    <a:ext uri="{9D8B030D-6E8A-4147-A177-3AD203B41FA5}">
                      <a16:colId xmlns:a16="http://schemas.microsoft.com/office/drawing/2014/main" val="4132060220"/>
                    </a:ext>
                  </a:extLst>
                </a:gridCol>
                <a:gridCol w="1081747">
                  <a:extLst>
                    <a:ext uri="{9D8B030D-6E8A-4147-A177-3AD203B41FA5}">
                      <a16:colId xmlns:a16="http://schemas.microsoft.com/office/drawing/2014/main" val="4138508763"/>
                    </a:ext>
                  </a:extLst>
                </a:gridCol>
              </a:tblGrid>
              <a:tr h="65189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lt1"/>
                          </a:solidFill>
                          <a:latin typeface="+mn-lt"/>
                          <a:ea typeface="+mn-ea"/>
                          <a:cs typeface="+mn-cs"/>
                        </a:rPr>
                        <a:t>Technical criteria # </a:t>
                      </a:r>
                      <a:r>
                        <a:rPr lang="en-US" sz="1400" b="0" i="0" u="none" strike="noStrike" kern="1200" baseline="0" dirty="0">
                          <a:solidFill>
                            <a:schemeClr val="lt1"/>
                          </a:solidFill>
                          <a:latin typeface="+mn-lt"/>
                          <a:ea typeface="+mn-ea"/>
                          <a:cs typeface="+mn-cs"/>
                        </a:rPr>
                        <a:t>	</a:t>
                      </a:r>
                    </a:p>
                    <a:p>
                      <a:endParaRPr 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effectLst/>
                        </a:rPr>
                        <a:t>Technical Criteria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a:p>
                  </a:txBody>
                  <a:tcPr/>
                </a:tc>
                <a:tc>
                  <a:txBody>
                    <a:bodyPr/>
                    <a:lstStyle/>
                    <a:p>
                      <a:pPr algn="ctr"/>
                      <a:r>
                        <a:rPr lang="en-US" sz="1400" dirty="0"/>
                        <a:t>Weighting in technical evaluation</a:t>
                      </a:r>
                    </a:p>
                    <a:p>
                      <a:pPr algn="ctr"/>
                      <a:r>
                        <a:rPr lang="en-US" sz="1400" dirty="0"/>
                        <a:t>[Total 100%]</a:t>
                      </a:r>
                    </a:p>
                  </a:txBody>
                  <a:tcPr/>
                </a:tc>
                <a:extLst>
                  <a:ext uri="{0D108BD9-81ED-4DB2-BD59-A6C34878D82A}">
                    <a16:rowId xmlns:a16="http://schemas.microsoft.com/office/drawing/2014/main" val="2104988369"/>
                  </a:ext>
                </a:extLst>
              </a:tr>
              <a:tr h="1331651">
                <a:tc>
                  <a:txBody>
                    <a:bodyPr/>
                    <a:lstStyle/>
                    <a:p>
                      <a:pPr algn="ctr"/>
                      <a:r>
                        <a:rPr lang="en-US" sz="2000" dirty="0"/>
                        <a:t>3</a:t>
                      </a:r>
                    </a:p>
                  </a:txBody>
                  <a:tcPr/>
                </a:tc>
                <a:tc>
                  <a:txBody>
                    <a:bodyPr/>
                    <a:lstStyle/>
                    <a:p>
                      <a:r>
                        <a:rPr lang="en-US" sz="1350" b="1" i="0" u="none" strike="noStrike" kern="1200" baseline="0" dirty="0">
                          <a:solidFill>
                            <a:schemeClr val="dk1"/>
                          </a:solidFill>
                          <a:latin typeface="+mn-lt"/>
                          <a:ea typeface="+mn-ea"/>
                          <a:cs typeface="+mn-cs"/>
                        </a:rPr>
                        <a:t>Financial capacity: financial strength of the insurance company (30%)</a:t>
                      </a:r>
                    </a:p>
                    <a:p>
                      <a:r>
                        <a:rPr lang="en-US" sz="1350" b="0" i="0" u="none" strike="noStrike" kern="1200" baseline="0" dirty="0">
                          <a:solidFill>
                            <a:schemeClr val="dk1"/>
                          </a:solidFill>
                          <a:latin typeface="+mn-lt"/>
                          <a:ea typeface="+mn-ea"/>
                          <a:cs typeface="+mn-cs"/>
                        </a:rPr>
                        <a:t>• Less than 180,000 USD annual turnover - score 1 out of 10 - not meeting requirement. </a:t>
                      </a:r>
                    </a:p>
                    <a:p>
                      <a:r>
                        <a:rPr lang="en-US" sz="1350" b="0" i="0" u="none" strike="noStrike" kern="1200" baseline="0" dirty="0">
                          <a:solidFill>
                            <a:schemeClr val="dk1"/>
                          </a:solidFill>
                          <a:latin typeface="+mn-lt"/>
                          <a:ea typeface="+mn-ea"/>
                          <a:cs typeface="+mn-cs"/>
                        </a:rPr>
                        <a:t>• From 180,001 to 280,000 USD annual turnover - score 4 out of 10 - Slightly less than requirement. </a:t>
                      </a:r>
                    </a:p>
                    <a:p>
                      <a:r>
                        <a:rPr lang="en-US" sz="1350" b="0" i="0" u="none" strike="noStrike" kern="1200" baseline="0" dirty="0">
                          <a:solidFill>
                            <a:schemeClr val="dk1"/>
                          </a:solidFill>
                          <a:latin typeface="+mn-lt"/>
                          <a:ea typeface="+mn-ea"/>
                          <a:cs typeface="+mn-cs"/>
                        </a:rPr>
                        <a:t>• From 280,001 to 600,000 USD annual turnover - score 5 out of 10 - Minimum requirement. </a:t>
                      </a:r>
                    </a:p>
                    <a:p>
                      <a:r>
                        <a:rPr lang="en-US" sz="1350" b="0" i="0" u="none" strike="noStrike" kern="1200" baseline="0" dirty="0">
                          <a:solidFill>
                            <a:schemeClr val="dk1"/>
                          </a:solidFill>
                          <a:latin typeface="+mn-lt"/>
                          <a:ea typeface="+mn-ea"/>
                          <a:cs typeface="+mn-cs"/>
                        </a:rPr>
                        <a:t>• From 600,001 to 800,000 USD annual turnover - score 7 out of 10 - Slightly above requirement. </a:t>
                      </a:r>
                    </a:p>
                    <a:p>
                      <a:r>
                        <a:rPr lang="en-US" sz="1350" b="0" i="0" u="none" strike="noStrike" kern="1200" baseline="0" dirty="0">
                          <a:solidFill>
                            <a:schemeClr val="dk1"/>
                          </a:solidFill>
                          <a:latin typeface="+mn-lt"/>
                          <a:ea typeface="+mn-ea"/>
                          <a:cs typeface="+mn-cs"/>
                        </a:rPr>
                        <a:t>• Over 800,000 USD annual turnover (score 10 out of 10) Significantly above requirement. </a:t>
                      </a:r>
                    </a:p>
                    <a:p>
                      <a:pPr marL="285750" indent="-285750">
                        <a:buFont typeface="Wingdings" panose="05000000000000000000" pitchFamily="2" charset="2"/>
                        <a:buChar char="q"/>
                      </a:pPr>
                      <a:r>
                        <a:rPr lang="en-US" sz="1350" b="0" i="0" u="none" strike="noStrike" kern="1200" baseline="0" dirty="0">
                          <a:solidFill>
                            <a:schemeClr val="dk1"/>
                          </a:solidFill>
                          <a:highlight>
                            <a:srgbClr val="FFFF00"/>
                          </a:highlight>
                          <a:latin typeface="+mn-lt"/>
                          <a:ea typeface="+mn-ea"/>
                          <a:cs typeface="+mn-cs"/>
                        </a:rPr>
                        <a:t>Note:</a:t>
                      </a:r>
                    </a:p>
                    <a:p>
                      <a:pPr marL="285750" indent="-285750">
                        <a:buFont typeface="Wingdings" panose="05000000000000000000" pitchFamily="2" charset="2"/>
                        <a:buChar char="q"/>
                      </a:pPr>
                      <a:r>
                        <a:rPr lang="en-US" sz="1350" b="0" i="0" u="none" strike="noStrike" kern="1200" baseline="0" dirty="0">
                          <a:solidFill>
                            <a:schemeClr val="dk1"/>
                          </a:solidFill>
                          <a:highlight>
                            <a:srgbClr val="FFFF00"/>
                          </a:highlight>
                          <a:latin typeface="+mn-lt"/>
                          <a:ea typeface="+mn-ea"/>
                          <a:cs typeface="+mn-cs"/>
                        </a:rPr>
                        <a:t> Bidder have to submit the following in the technical envelope: </a:t>
                      </a:r>
                    </a:p>
                    <a:p>
                      <a:pPr marL="285750" indent="-285750">
                        <a:buFont typeface="Wingdings" panose="05000000000000000000" pitchFamily="2" charset="2"/>
                        <a:buChar char="q"/>
                      </a:pPr>
                      <a:r>
                        <a:rPr lang="en-US" sz="1350" b="0" i="0" u="none" strike="noStrike" kern="1200" baseline="0" dirty="0">
                          <a:solidFill>
                            <a:schemeClr val="dk1"/>
                          </a:solidFill>
                          <a:highlight>
                            <a:srgbClr val="FFFF00"/>
                          </a:highlight>
                          <a:latin typeface="+mn-lt"/>
                          <a:ea typeface="+mn-ea"/>
                          <a:cs typeface="+mn-cs"/>
                        </a:rPr>
                        <a:t> External Audits report; showing the company's financial statement indicating the company's turnover for the past 3 years 2019, 2020, 2021.  Recent bank statements for the last past 3 years 2019, 2020, 2021 </a:t>
                      </a:r>
                    </a:p>
                    <a:p>
                      <a:r>
                        <a:rPr lang="en-US" sz="1350" b="0" i="0" u="none" strike="noStrike" kern="1200" baseline="0" dirty="0">
                          <a:solidFill>
                            <a:schemeClr val="dk1"/>
                          </a:solidFill>
                          <a:latin typeface="+mn-lt"/>
                          <a:ea typeface="+mn-ea"/>
                          <a:cs typeface="+mn-cs"/>
                        </a:rPr>
                        <a:t>	</a:t>
                      </a:r>
                    </a:p>
                  </a:txBody>
                  <a:tcPr/>
                </a:tc>
                <a:tc>
                  <a:txBody>
                    <a:bodyPr/>
                    <a:lstStyle/>
                    <a:p>
                      <a:pPr algn="ctr"/>
                      <a:r>
                        <a:rPr lang="en-US" b="1" dirty="0"/>
                        <a:t>30%</a:t>
                      </a:r>
                    </a:p>
                  </a:txBody>
                  <a:tcPr/>
                </a:tc>
                <a:extLst>
                  <a:ext uri="{0D108BD9-81ED-4DB2-BD59-A6C34878D82A}">
                    <a16:rowId xmlns:a16="http://schemas.microsoft.com/office/drawing/2014/main" val="968464146"/>
                  </a:ext>
                </a:extLst>
              </a:tr>
            </a:tbl>
          </a:graphicData>
        </a:graphic>
      </p:graphicFrame>
      <p:sp>
        <p:nvSpPr>
          <p:cNvPr id="6" name="TextBox 5">
            <a:extLst>
              <a:ext uri="{FF2B5EF4-FFF2-40B4-BE49-F238E27FC236}">
                <a16:creationId xmlns:a16="http://schemas.microsoft.com/office/drawing/2014/main" id="{68A382C4-4156-9EA8-8002-3AB6FE350882}"/>
              </a:ext>
            </a:extLst>
          </p:cNvPr>
          <p:cNvSpPr txBox="1"/>
          <p:nvPr/>
        </p:nvSpPr>
        <p:spPr>
          <a:xfrm>
            <a:off x="287337" y="124509"/>
            <a:ext cx="7557247" cy="400110"/>
          </a:xfrm>
          <a:prstGeom prst="rect">
            <a:avLst/>
          </a:prstGeom>
          <a:noFill/>
        </p:spPr>
        <p:txBody>
          <a:bodyPr wrap="square" rtlCol="0">
            <a:spAutoFit/>
          </a:bodyPr>
          <a:lstStyle/>
          <a:p>
            <a:r>
              <a:rPr lang="en-US" sz="20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Selecting &amp; Awarding  Technical Criteria -slide (3)</a:t>
            </a:r>
          </a:p>
        </p:txBody>
      </p:sp>
    </p:spTree>
    <p:extLst>
      <p:ext uri="{BB962C8B-B14F-4D97-AF65-F5344CB8AC3E}">
        <p14:creationId xmlns:p14="http://schemas.microsoft.com/office/powerpoint/2010/main" val="4034382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13E80AC-83C5-0B6E-8396-397B85A180F2}"/>
              </a:ext>
            </a:extLst>
          </p:cNvPr>
          <p:cNvGraphicFramePr>
            <a:graphicFrameLocks noGrp="1"/>
          </p:cNvGraphicFramePr>
          <p:nvPr>
            <p:ph idx="1"/>
            <p:extLst>
              <p:ext uri="{D42A27DB-BD31-4B8C-83A1-F6EECF244321}">
                <p14:modId xmlns:p14="http://schemas.microsoft.com/office/powerpoint/2010/main" val="1977395472"/>
              </p:ext>
            </p:extLst>
          </p:nvPr>
        </p:nvGraphicFramePr>
        <p:xfrm>
          <a:off x="482846" y="1469627"/>
          <a:ext cx="8178307" cy="1957064"/>
        </p:xfrm>
        <a:graphic>
          <a:graphicData uri="http://schemas.openxmlformats.org/drawingml/2006/table">
            <a:tbl>
              <a:tblPr firstRow="1" bandRow="1">
                <a:tableStyleId>{5C22544A-7EE6-4342-B048-85BDC9FD1C3A}</a:tableStyleId>
              </a:tblPr>
              <a:tblGrid>
                <a:gridCol w="1075807">
                  <a:extLst>
                    <a:ext uri="{9D8B030D-6E8A-4147-A177-3AD203B41FA5}">
                      <a16:colId xmlns:a16="http://schemas.microsoft.com/office/drawing/2014/main" val="4254831728"/>
                    </a:ext>
                  </a:extLst>
                </a:gridCol>
                <a:gridCol w="7102500">
                  <a:extLst>
                    <a:ext uri="{9D8B030D-6E8A-4147-A177-3AD203B41FA5}">
                      <a16:colId xmlns:a16="http://schemas.microsoft.com/office/drawing/2014/main" val="4132060220"/>
                    </a:ext>
                  </a:extLst>
                </a:gridCol>
              </a:tblGrid>
              <a:tr h="97853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lt1"/>
                          </a:solidFill>
                          <a:latin typeface="+mn-lt"/>
                          <a:ea typeface="+mn-ea"/>
                          <a:cs typeface="+mn-cs"/>
                        </a:rPr>
                        <a:t>Financial  criteria # </a:t>
                      </a:r>
                      <a:r>
                        <a:rPr lang="en-US" sz="1400" b="0" i="0" u="none" strike="noStrike" kern="1200" baseline="0" dirty="0">
                          <a:solidFill>
                            <a:schemeClr val="lt1"/>
                          </a:solidFill>
                          <a:latin typeface="+mn-lt"/>
                          <a:ea typeface="+mn-ea"/>
                          <a:cs typeface="+mn-cs"/>
                        </a:rPr>
                        <a:t>	</a:t>
                      </a:r>
                    </a:p>
                    <a:p>
                      <a:endParaRPr 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effectLst/>
                        </a:rPr>
                        <a:t>Financial Criteria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a:p>
                  </a:txBody>
                  <a:tcPr/>
                </a:tc>
                <a:extLst>
                  <a:ext uri="{0D108BD9-81ED-4DB2-BD59-A6C34878D82A}">
                    <a16:rowId xmlns:a16="http://schemas.microsoft.com/office/drawing/2014/main" val="2104988369"/>
                  </a:ext>
                </a:extLst>
              </a:tr>
              <a:tr h="978532">
                <a:tc>
                  <a:txBody>
                    <a:bodyPr/>
                    <a:lstStyle/>
                    <a:p>
                      <a:pPr algn="ctr"/>
                      <a:r>
                        <a:rPr lang="en-US" sz="2800" dirty="0"/>
                        <a:t>Price</a:t>
                      </a:r>
                      <a:r>
                        <a:rPr lang="en-US" sz="3600" dirty="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600" b="0" i="0" u="none" strike="noStrike" kern="1200" baseline="0" dirty="0">
                          <a:solidFill>
                            <a:schemeClr val="dk1"/>
                          </a:solidFill>
                          <a:latin typeface="+mn-lt"/>
                          <a:ea typeface="+mn-ea"/>
                          <a:cs typeface="+mn-cs"/>
                        </a:rPr>
                        <a:t>	Weighted cost 	</a:t>
                      </a:r>
                    </a:p>
                    <a:p>
                      <a:endParaRPr lang="en-US" sz="20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968464146"/>
                  </a:ext>
                </a:extLst>
              </a:tr>
            </a:tbl>
          </a:graphicData>
        </a:graphic>
      </p:graphicFrame>
      <p:sp>
        <p:nvSpPr>
          <p:cNvPr id="6" name="TextBox 5">
            <a:extLst>
              <a:ext uri="{FF2B5EF4-FFF2-40B4-BE49-F238E27FC236}">
                <a16:creationId xmlns:a16="http://schemas.microsoft.com/office/drawing/2014/main" id="{68A382C4-4156-9EA8-8002-3AB6FE350882}"/>
              </a:ext>
            </a:extLst>
          </p:cNvPr>
          <p:cNvSpPr txBox="1"/>
          <p:nvPr/>
        </p:nvSpPr>
        <p:spPr>
          <a:xfrm>
            <a:off x="287337" y="124509"/>
            <a:ext cx="7557247" cy="707886"/>
          </a:xfrm>
          <a:prstGeom prst="rect">
            <a:avLst/>
          </a:prstGeom>
          <a:noFill/>
        </p:spPr>
        <p:txBody>
          <a:bodyPr wrap="square" rtlCol="0">
            <a:spAutoFit/>
          </a:bodyPr>
          <a:lstStyle/>
          <a:p>
            <a:r>
              <a:rPr lang="en-US" sz="20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Selecting &amp; Awarding  Financial Criteria</a:t>
            </a:r>
          </a:p>
          <a:p>
            <a:r>
              <a:rPr lang="en-US" sz="20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 </a:t>
            </a:r>
          </a:p>
        </p:txBody>
      </p:sp>
    </p:spTree>
    <p:extLst>
      <p:ext uri="{BB962C8B-B14F-4D97-AF65-F5344CB8AC3E}">
        <p14:creationId xmlns:p14="http://schemas.microsoft.com/office/powerpoint/2010/main" val="1904455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3058633" y="279475"/>
            <a:ext cx="1669311" cy="507831"/>
          </a:xfrm>
          <a:prstGeom prst="rect">
            <a:avLst/>
          </a:prstGeom>
          <a:noFill/>
        </p:spPr>
        <p:txBody>
          <a:bodyPr wrap="square" rtlCol="0">
            <a:spAutoFit/>
          </a:bodyPr>
          <a:lstStyle/>
          <a:p>
            <a:r>
              <a:rPr lang="en-US" sz="27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AGENDA</a:t>
            </a:r>
          </a:p>
        </p:txBody>
      </p:sp>
      <p:graphicFrame>
        <p:nvGraphicFramePr>
          <p:cNvPr id="2" name="Table 1">
            <a:extLst>
              <a:ext uri="{FF2B5EF4-FFF2-40B4-BE49-F238E27FC236}">
                <a16:creationId xmlns:a16="http://schemas.microsoft.com/office/drawing/2014/main" id="{B0BF243D-6B35-4CEC-A07A-244769E4336F}"/>
              </a:ext>
            </a:extLst>
          </p:cNvPr>
          <p:cNvGraphicFramePr>
            <a:graphicFrameLocks noGrp="1"/>
          </p:cNvGraphicFramePr>
          <p:nvPr>
            <p:extLst>
              <p:ext uri="{D42A27DB-BD31-4B8C-83A1-F6EECF244321}">
                <p14:modId xmlns:p14="http://schemas.microsoft.com/office/powerpoint/2010/main" val="54302145"/>
              </p:ext>
            </p:extLst>
          </p:nvPr>
        </p:nvGraphicFramePr>
        <p:xfrm>
          <a:off x="432391" y="1290084"/>
          <a:ext cx="3799367" cy="2148840"/>
        </p:xfrm>
        <a:graphic>
          <a:graphicData uri="http://schemas.openxmlformats.org/drawingml/2006/table">
            <a:tbl>
              <a:tblPr firstRow="1" bandRow="1">
                <a:tableStyleId>{5C22544A-7EE6-4342-B048-85BDC9FD1C3A}</a:tableStyleId>
              </a:tblPr>
              <a:tblGrid>
                <a:gridCol w="3799367">
                  <a:extLst>
                    <a:ext uri="{9D8B030D-6E8A-4147-A177-3AD203B41FA5}">
                      <a16:colId xmlns:a16="http://schemas.microsoft.com/office/drawing/2014/main" val="1646148156"/>
                    </a:ext>
                  </a:extLst>
                </a:gridCol>
              </a:tblGrid>
              <a:tr h="2084478">
                <a:tc>
                  <a:txBody>
                    <a:bodyPr/>
                    <a:lstStyle/>
                    <a:p>
                      <a:pPr marL="57150" indent="-342900" algn="just" defTabSz="685800" rtl="0" eaLnBrk="1" latinLnBrk="0" hangingPunct="1">
                        <a:buFont typeface="+mj-lt"/>
                        <a:buAutoNum type="arabicParenR"/>
                      </a:pPr>
                      <a:r>
                        <a:rPr lang="en-US" sz="1400" b="1" kern="1200" dirty="0">
                          <a:solidFill>
                            <a:schemeClr val="tx1"/>
                          </a:solidFill>
                          <a:effectLst/>
                          <a:latin typeface="+mn-lt"/>
                          <a:ea typeface="+mn-ea"/>
                          <a:cs typeface="+mn-cs"/>
                        </a:rPr>
                        <a:t>Introduction </a:t>
                      </a:r>
                    </a:p>
                    <a:p>
                      <a:pPr marL="57150" indent="-342900" algn="just" defTabSz="685800" rtl="0" eaLnBrk="1" latinLnBrk="0" hangingPunct="1">
                        <a:buFont typeface="+mj-lt"/>
                        <a:buAutoNum type="arabicParenR"/>
                      </a:pPr>
                      <a:r>
                        <a:rPr lang="en-US" sz="1400" b="1" kern="1200" dirty="0">
                          <a:solidFill>
                            <a:schemeClr val="tx1"/>
                          </a:solidFill>
                          <a:effectLst/>
                          <a:latin typeface="+mn-lt"/>
                          <a:ea typeface="+mn-ea"/>
                          <a:cs typeface="+mn-cs"/>
                        </a:rPr>
                        <a:t>Danish Refugee Council</a:t>
                      </a:r>
                    </a:p>
                    <a:p>
                      <a:pPr marL="57150" lvl="0" indent="-342900" algn="just" defTabSz="685800" rtl="0" eaLnBrk="1" latinLnBrk="0" hangingPunct="1">
                        <a:buFont typeface="+mj-lt"/>
                        <a:buAutoNum type="arabicParenR"/>
                      </a:pPr>
                      <a:r>
                        <a:rPr lang="en-US" sz="1400" b="1" kern="1200" dirty="0">
                          <a:solidFill>
                            <a:schemeClr val="tx1"/>
                          </a:solidFill>
                          <a:effectLst/>
                          <a:latin typeface="+mn-lt"/>
                          <a:ea typeface="+mn-ea"/>
                          <a:cs typeface="+mn-cs"/>
                        </a:rPr>
                        <a:t>Overview of the Request of Proposal </a:t>
                      </a:r>
                    </a:p>
                    <a:p>
                      <a:pPr marL="57150" marR="0" lvl="0" indent="-342900" algn="just" defTabSz="685800" rtl="0" eaLnBrk="1" fontAlgn="auto" latinLnBrk="0" hangingPunct="1">
                        <a:lnSpc>
                          <a:spcPct val="100000"/>
                        </a:lnSpc>
                        <a:spcBef>
                          <a:spcPts val="0"/>
                        </a:spcBef>
                        <a:spcAft>
                          <a:spcPts val="0"/>
                        </a:spcAft>
                        <a:buClrTx/>
                        <a:buSzTx/>
                        <a:buFont typeface="+mj-lt"/>
                        <a:buAutoNum type="arabicParenR"/>
                        <a:tabLst/>
                        <a:defRPr/>
                      </a:pPr>
                      <a:r>
                        <a:rPr lang="en-US" sz="1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About The Tender</a:t>
                      </a:r>
                    </a:p>
                    <a:p>
                      <a:pPr marL="57150" marR="0" lvl="0" indent="-342900" algn="just" defTabSz="685800" rtl="0" eaLnBrk="1" fontAlgn="auto" latinLnBrk="0" hangingPunct="1">
                        <a:lnSpc>
                          <a:spcPct val="100000"/>
                        </a:lnSpc>
                        <a:spcBef>
                          <a:spcPts val="0"/>
                        </a:spcBef>
                        <a:spcAft>
                          <a:spcPts val="0"/>
                        </a:spcAft>
                        <a:buClrTx/>
                        <a:buSzTx/>
                        <a:buFont typeface="+mj-lt"/>
                        <a:buAutoNum type="arabicParenR"/>
                        <a:tabLst/>
                        <a:defRPr/>
                      </a:pPr>
                      <a:r>
                        <a:rPr lang="en-US" sz="1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Objectives of the Tender</a:t>
                      </a:r>
                    </a:p>
                    <a:p>
                      <a:pPr marL="57150" marR="0" lvl="0" indent="-342900" algn="just" defTabSz="685800" rtl="0" eaLnBrk="1" fontAlgn="auto" latinLnBrk="0" hangingPunct="1">
                        <a:lnSpc>
                          <a:spcPct val="100000"/>
                        </a:lnSpc>
                        <a:spcBef>
                          <a:spcPts val="0"/>
                        </a:spcBef>
                        <a:spcAft>
                          <a:spcPts val="0"/>
                        </a:spcAft>
                        <a:buClrTx/>
                        <a:buSzTx/>
                        <a:buFont typeface="+mj-lt"/>
                        <a:buAutoNum type="arabicParenR"/>
                        <a:tabLst/>
                        <a:defRPr/>
                      </a:pPr>
                      <a:r>
                        <a:rPr lang="en-US" sz="1400" b="1" kern="1200" dirty="0">
                          <a:solidFill>
                            <a:schemeClr val="tx1"/>
                          </a:solidFill>
                          <a:effectLst/>
                          <a:latin typeface="+mn-lt"/>
                          <a:ea typeface="+mn-ea"/>
                          <a:cs typeface="+mn-cs"/>
                        </a:rPr>
                        <a:t>Minimum Benefits to be covered</a:t>
                      </a:r>
                    </a:p>
                    <a:p>
                      <a:pPr marL="57150" lvl="0" indent="-342900" algn="just" defTabSz="685800" rtl="0" eaLnBrk="1" latinLnBrk="0" hangingPunct="1">
                        <a:buFont typeface="+mj-lt"/>
                        <a:buAutoNum type="arabicParenR"/>
                      </a:pPr>
                      <a:r>
                        <a:rPr lang="en-US" sz="1400" b="1" kern="1200" dirty="0">
                          <a:solidFill>
                            <a:schemeClr val="tx1"/>
                          </a:solidFill>
                          <a:effectLst/>
                          <a:latin typeface="+mn-lt"/>
                          <a:ea typeface="+mn-ea"/>
                          <a:cs typeface="+mn-cs"/>
                        </a:rPr>
                        <a:t>Explanation of Technical Annexes</a:t>
                      </a:r>
                    </a:p>
                    <a:p>
                      <a:pPr marL="57150" marR="0" lvl="0" indent="-342900" algn="just" defTabSz="685800" rtl="0" eaLnBrk="1" fontAlgn="auto" latinLnBrk="0" hangingPunct="1">
                        <a:lnSpc>
                          <a:spcPct val="100000"/>
                        </a:lnSpc>
                        <a:spcBef>
                          <a:spcPts val="0"/>
                        </a:spcBef>
                        <a:spcAft>
                          <a:spcPts val="0"/>
                        </a:spcAft>
                        <a:buClrTx/>
                        <a:buSzTx/>
                        <a:buFont typeface="+mj-lt"/>
                        <a:buAutoNum type="arabicParenR"/>
                        <a:tabLst/>
                        <a:defRPr/>
                      </a:pPr>
                      <a:r>
                        <a:rPr lang="en-US" sz="1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Required Administrative Document</a:t>
                      </a:r>
                    </a:p>
                    <a:p>
                      <a:pPr marL="57150" marR="0" lvl="0" indent="-342900" algn="just" defTabSz="685800" rtl="0" eaLnBrk="1" fontAlgn="auto" latinLnBrk="0" hangingPunct="1">
                        <a:lnSpc>
                          <a:spcPct val="100000"/>
                        </a:lnSpc>
                        <a:spcBef>
                          <a:spcPts val="0"/>
                        </a:spcBef>
                        <a:spcAft>
                          <a:spcPts val="0"/>
                        </a:spcAft>
                        <a:buClrTx/>
                        <a:buSzTx/>
                        <a:buFont typeface="+mj-lt"/>
                        <a:buAutoNum type="arabicParenR"/>
                        <a:tabLst/>
                        <a:defRPr/>
                      </a:pPr>
                      <a:r>
                        <a:rPr lang="en-US" sz="1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Technical Evaluation</a:t>
                      </a:r>
                    </a:p>
                    <a:p>
                      <a:pPr marL="285750" indent="-285750">
                        <a:buFont typeface="Arial" panose="020B0604020202020204" pitchFamily="34" charset="0"/>
                        <a:buChar char="•"/>
                      </a:pPr>
                      <a:endParaRPr lang="en-US" sz="1050" b="0" kern="1200" baseline="0" dirty="0">
                        <a:solidFill>
                          <a:schemeClr val="tx1"/>
                        </a:solidFill>
                        <a:latin typeface="Calibri" panose="020F0502020204030204" pitchFamily="34" charset="0"/>
                        <a:ea typeface="+mn-ea"/>
                        <a:cs typeface="Calibri" panose="020F0502020204030204" pitchFamily="34" charset="0"/>
                      </a:endParaRPr>
                    </a:p>
                  </a:txBody>
                  <a:tcPr marL="68580" marR="68580" marT="34290" marB="34290">
                    <a:noFill/>
                  </a:tcPr>
                </a:tc>
                <a:extLst>
                  <a:ext uri="{0D108BD9-81ED-4DB2-BD59-A6C34878D82A}">
                    <a16:rowId xmlns:a16="http://schemas.microsoft.com/office/drawing/2014/main" val="201135446"/>
                  </a:ext>
                </a:extLst>
              </a:tr>
            </a:tbl>
          </a:graphicData>
        </a:graphic>
      </p:graphicFrame>
      <p:graphicFrame>
        <p:nvGraphicFramePr>
          <p:cNvPr id="3" name="Table 2">
            <a:extLst>
              <a:ext uri="{FF2B5EF4-FFF2-40B4-BE49-F238E27FC236}">
                <a16:creationId xmlns:a16="http://schemas.microsoft.com/office/drawing/2014/main" id="{DE12C056-515C-132F-06BB-4C3F3CE24053}"/>
              </a:ext>
            </a:extLst>
          </p:cNvPr>
          <p:cNvGraphicFramePr>
            <a:graphicFrameLocks noGrp="1"/>
          </p:cNvGraphicFramePr>
          <p:nvPr>
            <p:extLst>
              <p:ext uri="{D42A27DB-BD31-4B8C-83A1-F6EECF244321}">
                <p14:modId xmlns:p14="http://schemas.microsoft.com/office/powerpoint/2010/main" val="2599637543"/>
              </p:ext>
            </p:extLst>
          </p:nvPr>
        </p:nvGraphicFramePr>
        <p:xfrm>
          <a:off x="4795726" y="1290084"/>
          <a:ext cx="3915883" cy="2216822"/>
        </p:xfrm>
        <a:graphic>
          <a:graphicData uri="http://schemas.openxmlformats.org/drawingml/2006/table">
            <a:tbl>
              <a:tblPr firstRow="1" bandRow="1">
                <a:tableStyleId>{5C22544A-7EE6-4342-B048-85BDC9FD1C3A}</a:tableStyleId>
              </a:tblPr>
              <a:tblGrid>
                <a:gridCol w="3915883">
                  <a:extLst>
                    <a:ext uri="{9D8B030D-6E8A-4147-A177-3AD203B41FA5}">
                      <a16:colId xmlns:a16="http://schemas.microsoft.com/office/drawing/2014/main" val="1646148156"/>
                    </a:ext>
                  </a:extLst>
                </a:gridCol>
              </a:tblGrid>
              <a:tr h="2216822">
                <a:tc>
                  <a:txBody>
                    <a:bodyPr/>
                    <a:lstStyle/>
                    <a:p>
                      <a:pPr marL="57150" marR="0" lvl="0" indent="-342900" algn="just" defTabSz="685800" rtl="0" eaLnBrk="1" fontAlgn="auto" latinLnBrk="0" hangingPunct="1">
                        <a:lnSpc>
                          <a:spcPct val="100000"/>
                        </a:lnSpc>
                        <a:spcBef>
                          <a:spcPts val="0"/>
                        </a:spcBef>
                        <a:spcAft>
                          <a:spcPts val="0"/>
                        </a:spcAft>
                        <a:buClrTx/>
                        <a:buSzTx/>
                        <a:buFont typeface="+mj-lt"/>
                        <a:buAutoNum type="arabicParenR" startAt="10"/>
                        <a:tabLst/>
                        <a:defRPr/>
                      </a:pPr>
                      <a:r>
                        <a:rPr lang="en-US" sz="16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 Selecting &amp;Awarding</a:t>
                      </a:r>
                    </a:p>
                    <a:p>
                      <a:pPr marL="57150" marR="0" lvl="0" indent="-342900" algn="just" defTabSz="685800" rtl="0" eaLnBrk="1" fontAlgn="auto" latinLnBrk="0" hangingPunct="1">
                        <a:lnSpc>
                          <a:spcPct val="100000"/>
                        </a:lnSpc>
                        <a:spcBef>
                          <a:spcPts val="0"/>
                        </a:spcBef>
                        <a:spcAft>
                          <a:spcPts val="0"/>
                        </a:spcAft>
                        <a:buClrTx/>
                        <a:buSzTx/>
                        <a:buFont typeface="+mj-lt"/>
                        <a:buAutoNum type="arabicParenR" startAt="10"/>
                        <a:tabLst/>
                        <a:defRPr/>
                      </a:pPr>
                      <a:r>
                        <a:rPr lang="en-US" sz="16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 Technical Criteria </a:t>
                      </a:r>
                    </a:p>
                    <a:p>
                      <a:pPr marL="57150" marR="0" lvl="0" indent="-342900" algn="just" defTabSz="685800" rtl="0" eaLnBrk="1" fontAlgn="auto" latinLnBrk="0" hangingPunct="1">
                        <a:lnSpc>
                          <a:spcPct val="100000"/>
                        </a:lnSpc>
                        <a:spcBef>
                          <a:spcPts val="0"/>
                        </a:spcBef>
                        <a:spcAft>
                          <a:spcPts val="0"/>
                        </a:spcAft>
                        <a:buClrTx/>
                        <a:buSzTx/>
                        <a:buFont typeface="+mj-lt"/>
                        <a:buAutoNum type="arabicParenR" startAt="10"/>
                        <a:tabLst/>
                        <a:defRPr/>
                      </a:pPr>
                      <a:r>
                        <a:rPr lang="en-US" sz="16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Financial Evaluation stage </a:t>
                      </a:r>
                    </a:p>
                    <a:p>
                      <a:pPr marL="57150" lvl="0" indent="-342900" algn="just" defTabSz="685800" rtl="0" eaLnBrk="1" latinLnBrk="0" hangingPunct="1">
                        <a:buFont typeface="+mj-lt"/>
                        <a:buAutoNum type="arabicParenR" startAt="10"/>
                      </a:pPr>
                      <a:r>
                        <a:rPr lang="en-US" sz="1600" b="1" kern="1200" dirty="0">
                          <a:solidFill>
                            <a:schemeClr val="tx1"/>
                          </a:solidFill>
                          <a:effectLst/>
                          <a:latin typeface="+mn-lt"/>
                          <a:ea typeface="+mn-ea"/>
                          <a:cs typeface="+mn-cs"/>
                        </a:rPr>
                        <a:t>Clarification and Submission Process</a:t>
                      </a:r>
                    </a:p>
                    <a:p>
                      <a:pPr marL="57150" lvl="0" indent="-342900" algn="just" defTabSz="685800" rtl="0" eaLnBrk="1" latinLnBrk="0" hangingPunct="1">
                        <a:buFont typeface="+mj-lt"/>
                        <a:buAutoNum type="arabicParenR" startAt="10"/>
                      </a:pPr>
                      <a:r>
                        <a:rPr lang="en-US" sz="1600" b="1" kern="1200" dirty="0">
                          <a:solidFill>
                            <a:schemeClr val="tx1"/>
                          </a:solidFill>
                          <a:effectLst/>
                          <a:latin typeface="+mn-lt"/>
                          <a:ea typeface="+mn-ea"/>
                          <a:cs typeface="+mn-cs"/>
                        </a:rPr>
                        <a:t>RFP Timeline</a:t>
                      </a:r>
                    </a:p>
                    <a:p>
                      <a:pPr marL="57150" lvl="0" indent="-342900" algn="just" defTabSz="685800" rtl="0" eaLnBrk="1" latinLnBrk="0" hangingPunct="1">
                        <a:buFont typeface="+mj-lt"/>
                        <a:buAutoNum type="arabicParenR" startAt="10"/>
                      </a:pPr>
                      <a:r>
                        <a:rPr lang="en-US" sz="1600" b="1" kern="1200" dirty="0">
                          <a:solidFill>
                            <a:schemeClr val="tx1"/>
                          </a:solidFill>
                          <a:effectLst/>
                          <a:latin typeface="+mn-lt"/>
                          <a:ea typeface="+mn-ea"/>
                          <a:cs typeface="+mn-cs"/>
                        </a:rPr>
                        <a:t>Closing</a:t>
                      </a:r>
                      <a:endParaRPr lang="en-US" sz="1600" b="1" dirty="0">
                        <a:solidFill>
                          <a:schemeClr val="accent1"/>
                        </a:solidFill>
                        <a:latin typeface="Calibri" panose="020F0502020204030204" pitchFamily="34" charset="0"/>
                        <a:ea typeface="Source Sans Pro" panose="020B0503030403020204" pitchFamily="34" charset="0"/>
                        <a:cs typeface="Calibri" panose="020F0502020204030204" pitchFamily="34" charset="0"/>
                      </a:endParaRPr>
                    </a:p>
                    <a:p>
                      <a:pPr marL="57150" marR="0" lvl="0" indent="-342900" algn="just" defTabSz="685800" rtl="0" eaLnBrk="1" fontAlgn="auto" latinLnBrk="0" hangingPunct="1">
                        <a:lnSpc>
                          <a:spcPct val="100000"/>
                        </a:lnSpc>
                        <a:spcBef>
                          <a:spcPts val="0"/>
                        </a:spcBef>
                        <a:spcAft>
                          <a:spcPts val="0"/>
                        </a:spcAft>
                        <a:buClrTx/>
                        <a:buSzTx/>
                        <a:buFont typeface="+mj-lt"/>
                        <a:buAutoNum type="arabicParenR" startAt="10"/>
                        <a:tabLst/>
                        <a:defRPr/>
                      </a:pPr>
                      <a:r>
                        <a:rPr lang="en-US" sz="16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Tender Questions &amp; Answers</a:t>
                      </a:r>
                    </a:p>
                    <a:p>
                      <a:pPr marL="57150" marR="0" lvl="0" indent="-342900" algn="just" defTabSz="685800" rtl="0" eaLnBrk="1" fontAlgn="auto" latinLnBrk="0" hangingPunct="1">
                        <a:lnSpc>
                          <a:spcPct val="100000"/>
                        </a:lnSpc>
                        <a:spcBef>
                          <a:spcPts val="0"/>
                        </a:spcBef>
                        <a:spcAft>
                          <a:spcPts val="0"/>
                        </a:spcAft>
                        <a:buClrTx/>
                        <a:buSzTx/>
                        <a:buFont typeface="+mj-lt"/>
                        <a:buAutoNum type="arabicParenR" startAt="10"/>
                        <a:tabLst/>
                        <a:defRPr/>
                      </a:pPr>
                      <a:r>
                        <a:rPr lang="en-US" sz="16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Briefings Session Meeting Munities</a:t>
                      </a:r>
                    </a:p>
                    <a:p>
                      <a:pPr marL="285750" indent="-285750">
                        <a:buFont typeface="Arial" panose="020B0604020202020204" pitchFamily="34" charset="0"/>
                        <a:buChar char="•"/>
                      </a:pPr>
                      <a:endParaRPr lang="en-US" sz="1200" b="0" kern="1200" baseline="0" dirty="0">
                        <a:solidFill>
                          <a:schemeClr val="tx1"/>
                        </a:solidFill>
                        <a:latin typeface="Calibri" panose="020F0502020204030204" pitchFamily="34" charset="0"/>
                        <a:ea typeface="+mn-ea"/>
                        <a:cs typeface="Calibri" panose="020F0502020204030204" pitchFamily="34" charset="0"/>
                      </a:endParaRPr>
                    </a:p>
                  </a:txBody>
                  <a:tcPr marL="68580" marR="68580" marT="34290" marB="34290">
                    <a:noFill/>
                  </a:tcPr>
                </a:tc>
                <a:extLst>
                  <a:ext uri="{0D108BD9-81ED-4DB2-BD59-A6C34878D82A}">
                    <a16:rowId xmlns:a16="http://schemas.microsoft.com/office/drawing/2014/main" val="201135446"/>
                  </a:ext>
                </a:extLst>
              </a:tr>
            </a:tbl>
          </a:graphicData>
        </a:graphic>
      </p:graphicFrame>
    </p:spTree>
    <p:extLst>
      <p:ext uri="{BB962C8B-B14F-4D97-AF65-F5344CB8AC3E}">
        <p14:creationId xmlns:p14="http://schemas.microsoft.com/office/powerpoint/2010/main" val="2303428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215153" y="343270"/>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Selecting &amp; Awarding Financial Evaluation stage </a:t>
            </a:r>
          </a:p>
        </p:txBody>
      </p:sp>
      <p:graphicFrame>
        <p:nvGraphicFramePr>
          <p:cNvPr id="2" name="Table 1">
            <a:extLst>
              <a:ext uri="{FF2B5EF4-FFF2-40B4-BE49-F238E27FC236}">
                <a16:creationId xmlns:a16="http://schemas.microsoft.com/office/drawing/2014/main" id="{B0BF243D-6B35-4CEC-A07A-244769E4336F}"/>
              </a:ext>
            </a:extLst>
          </p:cNvPr>
          <p:cNvGraphicFramePr>
            <a:graphicFrameLocks noGrp="1"/>
          </p:cNvGraphicFramePr>
          <p:nvPr>
            <p:extLst>
              <p:ext uri="{D42A27DB-BD31-4B8C-83A1-F6EECF244321}">
                <p14:modId xmlns:p14="http://schemas.microsoft.com/office/powerpoint/2010/main" val="1953436230"/>
              </p:ext>
            </p:extLst>
          </p:nvPr>
        </p:nvGraphicFramePr>
        <p:xfrm>
          <a:off x="96820" y="804935"/>
          <a:ext cx="8832028" cy="3587451"/>
        </p:xfrm>
        <a:graphic>
          <a:graphicData uri="http://schemas.openxmlformats.org/drawingml/2006/table">
            <a:tbl>
              <a:tblPr firstRow="1" bandRow="1">
                <a:tableStyleId>{5C22544A-7EE6-4342-B048-85BDC9FD1C3A}</a:tableStyleId>
              </a:tblPr>
              <a:tblGrid>
                <a:gridCol w="8832028">
                  <a:extLst>
                    <a:ext uri="{9D8B030D-6E8A-4147-A177-3AD203B41FA5}">
                      <a16:colId xmlns:a16="http://schemas.microsoft.com/office/drawing/2014/main" val="1646148156"/>
                    </a:ext>
                  </a:extLst>
                </a:gridCol>
              </a:tblGrid>
              <a:tr h="3587451">
                <a:tc>
                  <a:txBody>
                    <a:bodyPr/>
                    <a:lstStyle/>
                    <a:p>
                      <a:pPr marL="914400" lvl="1" indent="-457200" algn="just">
                        <a:buFont typeface="+mj-lt"/>
                        <a:buAutoNum type="arabicPeriod"/>
                      </a:pPr>
                      <a:r>
                        <a:rPr lang="en-US" sz="2000" b="1" kern="1200" baseline="0" dirty="0">
                          <a:solidFill>
                            <a:schemeClr val="tx1"/>
                          </a:solidFill>
                          <a:latin typeface="Calibri" panose="020F0502020204030204" pitchFamily="34" charset="0"/>
                          <a:ea typeface="+mn-ea"/>
                          <a:cs typeface="Calibri" panose="020F0502020204030204" pitchFamily="34" charset="0"/>
                        </a:rPr>
                        <a:t>This stage will be evaluating the bidders that will be passing the Technical evaluation by passing in all The three Technical criteria being compliant  technical requirement .</a:t>
                      </a:r>
                    </a:p>
                    <a:p>
                      <a:pPr marL="914400" lvl="1" indent="-457200" algn="just">
                        <a:buFont typeface="+mj-lt"/>
                        <a:buAutoNum type="arabicPeriod"/>
                      </a:pPr>
                      <a:r>
                        <a:rPr lang="en-US" sz="2000" b="1" kern="1200" baseline="0" dirty="0">
                          <a:solidFill>
                            <a:schemeClr val="tx1"/>
                          </a:solidFill>
                          <a:latin typeface="Calibri" panose="020F0502020204030204" pitchFamily="34" charset="0"/>
                          <a:ea typeface="+mn-ea"/>
                          <a:cs typeface="Calibri" panose="020F0502020204030204" pitchFamily="34" charset="0"/>
                        </a:rPr>
                        <a:t>Bids shall respond to all criteria, or their bid may be disqualified.</a:t>
                      </a:r>
                    </a:p>
                    <a:p>
                      <a:pPr marL="914400" lvl="1" indent="-457200" algn="just">
                        <a:buFont typeface="+mj-lt"/>
                        <a:buAutoNum type="arabicPeriod"/>
                      </a:pPr>
                      <a:r>
                        <a:rPr lang="en-US" sz="2000" b="1" kern="1200" baseline="0" dirty="0">
                          <a:solidFill>
                            <a:srgbClr val="FF0000"/>
                          </a:solidFill>
                          <a:latin typeface="Calibri" panose="020F0502020204030204" pitchFamily="34" charset="0"/>
                          <a:ea typeface="+mn-ea"/>
                          <a:cs typeface="Calibri" panose="020F0502020204030204" pitchFamily="34" charset="0"/>
                        </a:rPr>
                        <a:t>Bidder who scores 80% or above for the technical scores, will pass to the financial evaluation stage and will be called for the financial bid opening</a:t>
                      </a:r>
                    </a:p>
                    <a:p>
                      <a:pPr marL="914400" lvl="1" indent="-457200" algn="just">
                        <a:buFont typeface="+mj-lt"/>
                        <a:buAutoNum type="arabicPeriod"/>
                      </a:pPr>
                      <a:r>
                        <a:rPr lang="en-US" sz="2000" b="1" kern="1200" baseline="0" dirty="0">
                          <a:solidFill>
                            <a:schemeClr val="tx1"/>
                          </a:solidFill>
                          <a:latin typeface="Calibri" panose="020F0502020204030204" pitchFamily="34" charset="0"/>
                          <a:ea typeface="+mn-ea"/>
                          <a:cs typeface="Calibri" panose="020F0502020204030204" pitchFamily="34" charset="0"/>
                        </a:rPr>
                        <a:t>The required documentation to the Financial evaluation are:</a:t>
                      </a:r>
                    </a:p>
                    <a:p>
                      <a:pPr marL="800100" marR="0" lvl="2"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kern="1200" baseline="0" dirty="0">
                          <a:solidFill>
                            <a:schemeClr val="tx1"/>
                          </a:solidFill>
                          <a:latin typeface="Calibri" panose="020F0502020204030204" pitchFamily="34" charset="0"/>
                          <a:ea typeface="+mn-ea"/>
                          <a:cs typeface="Calibri" panose="020F0502020204030204" pitchFamily="34" charset="0"/>
                        </a:rPr>
                        <a:t>Financial Bidding Annex A2	</a:t>
                      </a:r>
                    </a:p>
                    <a:p>
                      <a:pPr marL="914400" lvl="1" indent="-457200" algn="just">
                        <a:buFont typeface="+mj-lt"/>
                        <a:buAutoNum type="arabicPeriod"/>
                      </a:pPr>
                      <a:r>
                        <a:rPr lang="en-US" sz="2000" b="1" kern="1200" baseline="0" dirty="0">
                          <a:solidFill>
                            <a:schemeClr val="tx1"/>
                          </a:solidFill>
                          <a:latin typeface="Calibri" panose="020F0502020204030204" pitchFamily="34" charset="0"/>
                          <a:ea typeface="+mn-ea"/>
                          <a:cs typeface="Calibri" panose="020F0502020204030204" pitchFamily="34" charset="0"/>
                        </a:rPr>
                        <a:t>This tender will be awarded to the lowest cost technically compliant bid best offer technically compliant bid </a:t>
                      </a:r>
                    </a:p>
                  </a:txBody>
                  <a:tcPr marL="68580" marR="68580" marT="34290" marB="34290">
                    <a:noFill/>
                  </a:tcPr>
                </a:tc>
                <a:extLst>
                  <a:ext uri="{0D108BD9-81ED-4DB2-BD59-A6C34878D82A}">
                    <a16:rowId xmlns:a16="http://schemas.microsoft.com/office/drawing/2014/main" val="201135446"/>
                  </a:ext>
                </a:extLst>
              </a:tr>
            </a:tbl>
          </a:graphicData>
        </a:graphic>
      </p:graphicFrame>
    </p:spTree>
    <p:extLst>
      <p:ext uri="{BB962C8B-B14F-4D97-AF65-F5344CB8AC3E}">
        <p14:creationId xmlns:p14="http://schemas.microsoft.com/office/powerpoint/2010/main" val="1283433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ctrTitle"/>
          </p:nvPr>
        </p:nvSpPr>
        <p:spPr>
          <a:xfrm>
            <a:off x="1384909" y="3143251"/>
            <a:ext cx="6286500" cy="1236137"/>
          </a:xfrm>
        </p:spPr>
        <p:txBody>
          <a:bodyPr/>
          <a:lstStyle/>
          <a:p>
            <a:br>
              <a:rPr lang="en-US" altLang="da-DK" sz="2100" dirty="0"/>
            </a:br>
            <a:br>
              <a:rPr lang="en-GB" altLang="da-DK" sz="2100" dirty="0"/>
            </a:br>
            <a:br>
              <a:rPr lang="en-GB" altLang="da-DK" sz="2100" dirty="0"/>
            </a:br>
            <a:endParaRPr lang="en-GB" altLang="da-DK" sz="1500" dirty="0"/>
          </a:p>
        </p:txBody>
      </p:sp>
      <p:sp>
        <p:nvSpPr>
          <p:cNvPr id="14" name="Rectangle 13">
            <a:extLst>
              <a:ext uri="{FF2B5EF4-FFF2-40B4-BE49-F238E27FC236}">
                <a16:creationId xmlns:a16="http://schemas.microsoft.com/office/drawing/2014/main" id="{FA7B6B1C-A19D-4359-893D-7BD80CC483B8}"/>
              </a:ext>
            </a:extLst>
          </p:cNvPr>
          <p:cNvSpPr/>
          <p:nvPr/>
        </p:nvSpPr>
        <p:spPr>
          <a:xfrm>
            <a:off x="303904" y="49880"/>
            <a:ext cx="6858000" cy="754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2">
            <a:extLst>
              <a:ext uri="{FF2B5EF4-FFF2-40B4-BE49-F238E27FC236}">
                <a16:creationId xmlns:a16="http://schemas.microsoft.com/office/drawing/2014/main" id="{1ED78EE9-25B4-46B7-BF8C-A4541BDC0BBB}"/>
              </a:ext>
            </a:extLst>
          </p:cNvPr>
          <p:cNvSpPr txBox="1">
            <a:spLocks noChangeArrowheads="1"/>
          </p:cNvSpPr>
          <p:nvPr/>
        </p:nvSpPr>
        <p:spPr bwMode="auto">
          <a:xfrm>
            <a:off x="494852" y="3486151"/>
            <a:ext cx="7364657" cy="1236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3200">
                <a:solidFill>
                  <a:schemeClr val="accent1"/>
                </a:solidFill>
                <a:latin typeface="Arial" charset="0"/>
              </a:defRPr>
            </a:lvl2pPr>
            <a:lvl3pPr algn="l" rtl="0" eaLnBrk="1" fontAlgn="base" hangingPunct="1">
              <a:spcBef>
                <a:spcPct val="0"/>
              </a:spcBef>
              <a:spcAft>
                <a:spcPct val="0"/>
              </a:spcAft>
              <a:defRPr sz="3200">
                <a:solidFill>
                  <a:schemeClr val="accent1"/>
                </a:solidFill>
                <a:latin typeface="Arial" charset="0"/>
              </a:defRPr>
            </a:lvl3pPr>
            <a:lvl4pPr algn="l" rtl="0" eaLnBrk="1" fontAlgn="base" hangingPunct="1">
              <a:spcBef>
                <a:spcPct val="0"/>
              </a:spcBef>
              <a:spcAft>
                <a:spcPct val="0"/>
              </a:spcAft>
              <a:defRPr sz="3200">
                <a:solidFill>
                  <a:schemeClr val="accent1"/>
                </a:solidFill>
                <a:latin typeface="Arial" charset="0"/>
              </a:defRPr>
            </a:lvl4pPr>
            <a:lvl5pPr algn="l" rtl="0" eaLnBrk="1" fontAlgn="base" hangingPunct="1">
              <a:spcBef>
                <a:spcPct val="0"/>
              </a:spcBef>
              <a:spcAft>
                <a:spcPct val="0"/>
              </a:spcAft>
              <a:defRPr sz="3200">
                <a:solidFill>
                  <a:schemeClr val="accent1"/>
                </a:solidFill>
                <a:latin typeface="Arial" charset="0"/>
              </a:defRPr>
            </a:lvl5pPr>
            <a:lvl6pPr marL="457200" algn="l" rtl="0" eaLnBrk="1" fontAlgn="base" hangingPunct="1">
              <a:spcBef>
                <a:spcPct val="0"/>
              </a:spcBef>
              <a:spcAft>
                <a:spcPct val="0"/>
              </a:spcAft>
              <a:defRPr sz="3200">
                <a:solidFill>
                  <a:schemeClr val="accent1"/>
                </a:solidFill>
                <a:latin typeface="Arial" charset="0"/>
              </a:defRPr>
            </a:lvl6pPr>
            <a:lvl7pPr marL="914400" algn="l" rtl="0" eaLnBrk="1" fontAlgn="base" hangingPunct="1">
              <a:spcBef>
                <a:spcPct val="0"/>
              </a:spcBef>
              <a:spcAft>
                <a:spcPct val="0"/>
              </a:spcAft>
              <a:defRPr sz="3200">
                <a:solidFill>
                  <a:schemeClr val="accent1"/>
                </a:solidFill>
                <a:latin typeface="Arial" charset="0"/>
              </a:defRPr>
            </a:lvl7pPr>
            <a:lvl8pPr marL="1371600" algn="l" rtl="0" eaLnBrk="1" fontAlgn="base" hangingPunct="1">
              <a:spcBef>
                <a:spcPct val="0"/>
              </a:spcBef>
              <a:spcAft>
                <a:spcPct val="0"/>
              </a:spcAft>
              <a:defRPr sz="3200">
                <a:solidFill>
                  <a:schemeClr val="accent1"/>
                </a:solidFill>
                <a:latin typeface="Arial" charset="0"/>
              </a:defRPr>
            </a:lvl8pPr>
            <a:lvl9pPr marL="1828800" algn="l" rtl="0" eaLnBrk="1" fontAlgn="base" hangingPunct="1">
              <a:spcBef>
                <a:spcPct val="0"/>
              </a:spcBef>
              <a:spcAft>
                <a:spcPct val="0"/>
              </a:spcAft>
              <a:defRPr sz="3200">
                <a:solidFill>
                  <a:schemeClr val="accent1"/>
                </a:solidFill>
                <a:latin typeface="Arial" charset="0"/>
              </a:defRPr>
            </a:lvl9pPr>
          </a:lstStyle>
          <a:p>
            <a:pPr lvl="0" algn="just"/>
            <a:r>
              <a:rPr lang="en-US" sz="3200" dirty="0">
                <a:latin typeface="Calibri" panose="020F0502020204030204" pitchFamily="34" charset="0"/>
                <a:cs typeface="Calibri" panose="020F0502020204030204" pitchFamily="34" charset="0"/>
              </a:rPr>
              <a:t>Clarification and Submission Process</a:t>
            </a:r>
          </a:p>
          <a:p>
            <a:pPr lvl="0" algn="just"/>
            <a:endParaRPr lang="en-US" sz="2000" dirty="0">
              <a:latin typeface="Calibri" panose="020F0502020204030204" pitchFamily="34" charset="0"/>
              <a:cs typeface="Calibri" panose="020F0502020204030204" pitchFamily="34" charset="0"/>
            </a:endParaRPr>
          </a:p>
        </p:txBody>
      </p:sp>
      <p:pic>
        <p:nvPicPr>
          <p:cNvPr id="13" name="Picture 12" descr="A drawing of a face&#10;&#10;Description automatically generated">
            <a:extLst>
              <a:ext uri="{FF2B5EF4-FFF2-40B4-BE49-F238E27FC236}">
                <a16:creationId xmlns:a16="http://schemas.microsoft.com/office/drawing/2014/main" id="{8654C206-4DFC-4B38-BC2A-8CB5631F0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4909" y="199958"/>
            <a:ext cx="1186841" cy="590660"/>
          </a:xfrm>
          <a:prstGeom prst="rect">
            <a:avLst/>
          </a:prstGeom>
        </p:spPr>
      </p:pic>
    </p:spTree>
    <p:extLst>
      <p:ext uri="{BB962C8B-B14F-4D97-AF65-F5344CB8AC3E}">
        <p14:creationId xmlns:p14="http://schemas.microsoft.com/office/powerpoint/2010/main" val="426963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215153" y="343270"/>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Bid Submission</a:t>
            </a:r>
          </a:p>
        </p:txBody>
      </p:sp>
      <p:graphicFrame>
        <p:nvGraphicFramePr>
          <p:cNvPr id="2" name="Table 1">
            <a:extLst>
              <a:ext uri="{FF2B5EF4-FFF2-40B4-BE49-F238E27FC236}">
                <a16:creationId xmlns:a16="http://schemas.microsoft.com/office/drawing/2014/main" id="{B0BF243D-6B35-4CEC-A07A-244769E4336F}"/>
              </a:ext>
            </a:extLst>
          </p:cNvPr>
          <p:cNvGraphicFramePr>
            <a:graphicFrameLocks noGrp="1"/>
          </p:cNvGraphicFramePr>
          <p:nvPr>
            <p:extLst>
              <p:ext uri="{D42A27DB-BD31-4B8C-83A1-F6EECF244321}">
                <p14:modId xmlns:p14="http://schemas.microsoft.com/office/powerpoint/2010/main" val="346638561"/>
              </p:ext>
            </p:extLst>
          </p:nvPr>
        </p:nvGraphicFramePr>
        <p:xfrm>
          <a:off x="96819" y="804935"/>
          <a:ext cx="9047181" cy="3893820"/>
        </p:xfrm>
        <a:graphic>
          <a:graphicData uri="http://schemas.openxmlformats.org/drawingml/2006/table">
            <a:tbl>
              <a:tblPr firstRow="1" bandRow="1">
                <a:tableStyleId>{5C22544A-7EE6-4342-B048-85BDC9FD1C3A}</a:tableStyleId>
              </a:tblPr>
              <a:tblGrid>
                <a:gridCol w="9047181">
                  <a:extLst>
                    <a:ext uri="{9D8B030D-6E8A-4147-A177-3AD203B41FA5}">
                      <a16:colId xmlns:a16="http://schemas.microsoft.com/office/drawing/2014/main" val="1646148156"/>
                    </a:ext>
                  </a:extLst>
                </a:gridCol>
              </a:tblGrid>
              <a:tr h="3587451">
                <a:tc>
                  <a:txBody>
                    <a:bodyPr/>
                    <a:lstStyle/>
                    <a:p>
                      <a:pPr marL="914400" lvl="1" indent="-457200" algn="just" defTabSz="685800" rtl="0" eaLnBrk="1" latinLnBrk="0" hangingPunct="1">
                        <a:buFont typeface="+mj-lt"/>
                        <a:buAutoNum type="arabicPeriod"/>
                      </a:pPr>
                      <a:endParaRPr lang="en-US" sz="1500" b="0" kern="1200" baseline="0" dirty="0">
                        <a:solidFill>
                          <a:schemeClr val="tx1"/>
                        </a:solidFill>
                        <a:latin typeface="Calibri" panose="020F0502020204030204" pitchFamily="34" charset="0"/>
                        <a:ea typeface="+mn-ea"/>
                        <a:cs typeface="Calibri" panose="020F0502020204030204" pitchFamily="34" charset="0"/>
                      </a:endParaRPr>
                    </a:p>
                    <a:p>
                      <a:pPr marL="914400" lvl="1" indent="-457200" algn="just" defTabSz="685800" rtl="0" eaLnBrk="1" latinLnBrk="0" hangingPunct="1">
                        <a:buFont typeface="+mj-lt"/>
                        <a:buAutoNum type="arabicPeriod"/>
                      </a:pPr>
                      <a:r>
                        <a:rPr lang="en-US" sz="1700" b="1" kern="1200" baseline="0" dirty="0">
                          <a:solidFill>
                            <a:srgbClr val="FF0000"/>
                          </a:solidFill>
                          <a:latin typeface="+mn-lt"/>
                          <a:ea typeface="+mn-ea"/>
                          <a:cs typeface="Calibri" panose="020F0502020204030204" pitchFamily="34" charset="0"/>
                        </a:rPr>
                        <a:t>Bids can be submitted in one of two ways: Hardcopy or electronically.</a:t>
                      </a:r>
                    </a:p>
                    <a:p>
                      <a:pPr marL="914400" lvl="1" indent="-457200" algn="just" defTabSz="685800" rtl="0" eaLnBrk="1" latinLnBrk="0" hangingPunct="1">
                        <a:buFont typeface="+mj-lt"/>
                        <a:buAutoNum type="arabicPeriod"/>
                      </a:pPr>
                      <a:r>
                        <a:rPr lang="en-US" sz="1700" b="1" kern="1200" baseline="0" dirty="0">
                          <a:solidFill>
                            <a:srgbClr val="FF0000"/>
                          </a:solidFill>
                          <a:latin typeface="+mn-lt"/>
                          <a:ea typeface="+mn-ea"/>
                          <a:cs typeface="Calibri" panose="020F0502020204030204" pitchFamily="34" charset="0"/>
                        </a:rPr>
                        <a:t> If the Bidder submits a Bid in both Hardcopy and electronically, DRC will choose the version that is the most advantageous to DRC.</a:t>
                      </a:r>
                    </a:p>
                    <a:p>
                      <a:pPr marL="914400" lvl="1" indent="-457200" algn="just" defTabSz="685800" rtl="0" eaLnBrk="1" latinLnBrk="0" hangingPunct="1">
                        <a:buFont typeface="+mj-lt"/>
                        <a:buAutoNum type="arabicPeriod"/>
                      </a:pPr>
                      <a:r>
                        <a:rPr lang="en-US" sz="1700" b="1" kern="1200" baseline="0" dirty="0">
                          <a:solidFill>
                            <a:schemeClr val="tx1"/>
                          </a:solidFill>
                          <a:latin typeface="+mn-lt"/>
                          <a:ea typeface="+mn-ea"/>
                          <a:cs typeface="Calibri" panose="020F0502020204030204" pitchFamily="34" charset="0"/>
                        </a:rPr>
                        <a:t>Bidders are solely responsible for ensuring that the full bid is received by DRC in accordance with the RFP requirements, prior to the specified date and time mentioned above. DRC will consider only those portions of the bids received prior to the closing date and time specified.</a:t>
                      </a:r>
                    </a:p>
                    <a:p>
                      <a:pPr marL="914400" marR="0" lvl="1" indent="-457200" algn="just" defTabSz="685800" rtl="0" eaLnBrk="1" fontAlgn="auto" latinLnBrk="0" hangingPunct="1">
                        <a:lnSpc>
                          <a:spcPct val="100000"/>
                        </a:lnSpc>
                        <a:spcBef>
                          <a:spcPts val="0"/>
                        </a:spcBef>
                        <a:spcAft>
                          <a:spcPts val="0"/>
                        </a:spcAft>
                        <a:buClrTx/>
                        <a:buSzTx/>
                        <a:buFont typeface="+mj-lt"/>
                        <a:buAutoNum type="arabicPeriod"/>
                        <a:tabLst/>
                        <a:defRPr/>
                      </a:pPr>
                      <a:r>
                        <a:rPr lang="en-US" sz="1700" b="1" kern="1200" baseline="0" dirty="0">
                          <a:solidFill>
                            <a:schemeClr val="tx1"/>
                          </a:solidFill>
                          <a:latin typeface="+mn-lt"/>
                          <a:ea typeface="+mn-ea"/>
                          <a:cs typeface="Calibri" panose="020F0502020204030204" pitchFamily="34" charset="0"/>
                        </a:rPr>
                        <a:t>The Submission of the Bids shall be before the closing period of this RFP .</a:t>
                      </a:r>
                    </a:p>
                    <a:p>
                      <a:pPr marL="914400" marR="0" lvl="1" indent="-457200" algn="just" defTabSz="685800" rtl="0" eaLnBrk="1" fontAlgn="auto" latinLnBrk="0" hangingPunct="1">
                        <a:lnSpc>
                          <a:spcPct val="100000"/>
                        </a:lnSpc>
                        <a:spcBef>
                          <a:spcPts val="0"/>
                        </a:spcBef>
                        <a:spcAft>
                          <a:spcPts val="0"/>
                        </a:spcAft>
                        <a:buClrTx/>
                        <a:buSzTx/>
                        <a:buFont typeface="+mj-lt"/>
                        <a:buAutoNum type="arabicPeriod"/>
                        <a:tabLst/>
                        <a:defRPr/>
                      </a:pPr>
                      <a:r>
                        <a:rPr lang="en-US" sz="1700" b="1" kern="1200" baseline="0" dirty="0">
                          <a:solidFill>
                            <a:schemeClr val="tx1"/>
                          </a:solidFill>
                          <a:latin typeface="+mn-lt"/>
                          <a:ea typeface="+mn-ea"/>
                          <a:cs typeface="Calibri" panose="020F0502020204030204" pitchFamily="34" charset="0"/>
                        </a:rPr>
                        <a:t>       The bidder must submit the RFP in two separate Envelopes:</a:t>
                      </a:r>
                    </a:p>
                    <a:p>
                      <a:pPr marL="914400" marR="0" lvl="1" indent="-457200" algn="just" defTabSz="685800" rtl="0" eaLnBrk="1" fontAlgn="auto" latinLnBrk="0" hangingPunct="1">
                        <a:lnSpc>
                          <a:spcPct val="100000"/>
                        </a:lnSpc>
                        <a:spcBef>
                          <a:spcPts val="0"/>
                        </a:spcBef>
                        <a:spcAft>
                          <a:spcPts val="0"/>
                        </a:spcAft>
                        <a:buClrTx/>
                        <a:buSzTx/>
                        <a:buFont typeface="+mj-lt"/>
                        <a:buAutoNum type="arabicPeriod"/>
                        <a:tabLst/>
                        <a:defRPr/>
                      </a:pPr>
                      <a:r>
                        <a:rPr lang="en-US" sz="1700" b="1" kern="1200" baseline="0" dirty="0">
                          <a:solidFill>
                            <a:schemeClr val="tx1"/>
                          </a:solidFill>
                          <a:latin typeface="+mn-lt"/>
                          <a:ea typeface="+mn-ea"/>
                          <a:cs typeface="Calibri" panose="020F0502020204030204" pitchFamily="34" charset="0"/>
                        </a:rPr>
                        <a:t> The Financial Bid shall only contain the financial bid form -Financial Bidding form -Annex A2. </a:t>
                      </a:r>
                    </a:p>
                    <a:p>
                      <a:pPr marL="914400" marR="0" lvl="1" indent="-457200" algn="just" defTabSz="685800" rtl="0" eaLnBrk="1" fontAlgn="auto" latinLnBrk="0" hangingPunct="1">
                        <a:lnSpc>
                          <a:spcPct val="100000"/>
                        </a:lnSpc>
                        <a:spcBef>
                          <a:spcPts val="0"/>
                        </a:spcBef>
                        <a:spcAft>
                          <a:spcPts val="0"/>
                        </a:spcAft>
                        <a:buClrTx/>
                        <a:buSzTx/>
                        <a:buFont typeface="+mj-lt"/>
                        <a:buAutoNum type="arabicPeriod"/>
                        <a:tabLst/>
                        <a:defRPr/>
                      </a:pPr>
                      <a:r>
                        <a:rPr lang="en-US" sz="1700" b="1" kern="1200" baseline="0" dirty="0">
                          <a:solidFill>
                            <a:schemeClr val="tx1"/>
                          </a:solidFill>
                          <a:latin typeface="+mn-lt"/>
                          <a:ea typeface="+mn-ea"/>
                          <a:cs typeface="Calibri" panose="020F0502020204030204" pitchFamily="34" charset="0"/>
                        </a:rPr>
                        <a:t>The Technical Bid shall contain all other documents required by the tender as mentioned in section A. Administrative Evaluation, but excluding any pricing information </a:t>
                      </a:r>
                    </a:p>
                    <a:p>
                      <a:pPr marL="974725" marR="0" lvl="1" indent="0" algn="l" defTabSz="685800" rtl="0" eaLnBrk="1" fontAlgn="auto" latinLnBrk="0" hangingPunct="1">
                        <a:lnSpc>
                          <a:spcPct val="100000"/>
                        </a:lnSpc>
                        <a:spcBef>
                          <a:spcPts val="0"/>
                        </a:spcBef>
                        <a:spcAft>
                          <a:spcPts val="0"/>
                        </a:spcAft>
                        <a:buClrTx/>
                        <a:buSzTx/>
                        <a:buNone/>
                        <a:tabLst/>
                        <a:defRPr/>
                      </a:pPr>
                      <a:endParaRPr lang="en-US" sz="1500" b="0" kern="1200" baseline="0" dirty="0">
                        <a:solidFill>
                          <a:schemeClr val="tx1"/>
                        </a:solidFill>
                        <a:latin typeface="Calibri" panose="020F0502020204030204" pitchFamily="34" charset="0"/>
                        <a:ea typeface="+mn-ea"/>
                        <a:cs typeface="Calibri" panose="020F0502020204030204" pitchFamily="34" charset="0"/>
                      </a:endParaRPr>
                    </a:p>
                  </a:txBody>
                  <a:tcPr marL="68580" marR="68580" marT="34290" marB="34290">
                    <a:noFill/>
                  </a:tcPr>
                </a:tc>
                <a:extLst>
                  <a:ext uri="{0D108BD9-81ED-4DB2-BD59-A6C34878D82A}">
                    <a16:rowId xmlns:a16="http://schemas.microsoft.com/office/drawing/2014/main" val="201135446"/>
                  </a:ext>
                </a:extLst>
              </a:tr>
            </a:tbl>
          </a:graphicData>
        </a:graphic>
      </p:graphicFrame>
    </p:spTree>
    <p:extLst>
      <p:ext uri="{BB962C8B-B14F-4D97-AF65-F5344CB8AC3E}">
        <p14:creationId xmlns:p14="http://schemas.microsoft.com/office/powerpoint/2010/main" val="1526255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8E409F-1A54-4695-87DE-BEF108DBB30C}"/>
              </a:ext>
            </a:extLst>
          </p:cNvPr>
          <p:cNvSpPr>
            <a:spLocks noGrp="1"/>
          </p:cNvSpPr>
          <p:nvPr>
            <p:ph idx="1"/>
          </p:nvPr>
        </p:nvSpPr>
        <p:spPr/>
        <p:txBody>
          <a:bodyPr>
            <a:normAutofit/>
          </a:bodyPr>
          <a:lstStyle/>
          <a:p>
            <a:pPr marL="457200" marR="0" lvl="1"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0" kern="1200" baseline="0" dirty="0">
                <a:solidFill>
                  <a:schemeClr val="tx1"/>
                </a:solidFill>
                <a:latin typeface="Calibri" panose="020F0502020204030204" pitchFamily="34" charset="0"/>
                <a:ea typeface="+mn-ea"/>
                <a:cs typeface="Calibri" panose="020F0502020204030204" pitchFamily="34" charset="0"/>
              </a:rPr>
              <a:t> </a:t>
            </a:r>
            <a:endParaRPr lang="en-US" dirty="0"/>
          </a:p>
        </p:txBody>
      </p:sp>
      <p:sp>
        <p:nvSpPr>
          <p:cNvPr id="9" name="TextBox 8">
            <a:extLst>
              <a:ext uri="{FF2B5EF4-FFF2-40B4-BE49-F238E27FC236}">
                <a16:creationId xmlns:a16="http://schemas.microsoft.com/office/drawing/2014/main" id="{2B08A5AE-5C6E-4293-851D-E6EE859DE6D9}"/>
              </a:ext>
            </a:extLst>
          </p:cNvPr>
          <p:cNvSpPr txBox="1"/>
          <p:nvPr/>
        </p:nvSpPr>
        <p:spPr>
          <a:xfrm>
            <a:off x="327660" y="942350"/>
            <a:ext cx="7536180" cy="3770263"/>
          </a:xfrm>
          <a:prstGeom prst="rect">
            <a:avLst/>
          </a:prstGeom>
          <a:noFill/>
        </p:spPr>
        <p:txBody>
          <a:bodyPr wrap="square">
            <a:spAutoFit/>
          </a:bodyPr>
          <a:lstStyle/>
          <a:p>
            <a:pPr marL="60325" lvl="1" algn="just" defTabSz="685800" rtl="0" eaLnBrk="1" latinLnBrk="0" hangingPunct="1"/>
            <a:r>
              <a:rPr lang="en-US" sz="1500" b="1" kern="1200" baseline="0" dirty="0">
                <a:solidFill>
                  <a:schemeClr val="accent1"/>
                </a:solidFill>
                <a:latin typeface="Calibri" panose="020F0502020204030204" pitchFamily="34" charset="0"/>
                <a:ea typeface="+mn-ea"/>
                <a:cs typeface="Calibri" panose="020F0502020204030204" pitchFamily="34" charset="0"/>
              </a:rPr>
              <a:t>In the event of submitting via email, bidders must follow the below:</a:t>
            </a:r>
          </a:p>
          <a:p>
            <a:pPr marL="342900" indent="-342900">
              <a:buFont typeface="+mj-lt"/>
              <a:buAutoNum type="arabicPeriod"/>
            </a:pPr>
            <a:r>
              <a:rPr lang="en-GB" sz="1400" b="1" kern="1200" dirty="0">
                <a:solidFill>
                  <a:schemeClr val="tx1"/>
                </a:solidFill>
                <a:effectLst/>
                <a:latin typeface="+mn-lt"/>
                <a:ea typeface="+mn-ea"/>
                <a:cs typeface="+mn-cs"/>
              </a:rPr>
              <a:t>Bids can be submitted by email to the following dedicated, controlled, &amp; secure email address: </a:t>
            </a:r>
            <a:r>
              <a:rPr lang="en-US" sz="1400" b="1" kern="1200" dirty="0">
                <a:solidFill>
                  <a:srgbClr val="002060"/>
                </a:solidFill>
                <a:effectLst/>
                <a:latin typeface="+mn-lt"/>
                <a:ea typeface="+mn-ea"/>
                <a:cs typeface="+mn-cs"/>
              </a:rPr>
              <a:t>[</a:t>
            </a:r>
            <a:r>
              <a:rPr lang="en-US" sz="1400" b="1" u="sng" kern="1200" dirty="0" err="1">
                <a:solidFill>
                  <a:srgbClr val="002060"/>
                </a:solidFill>
                <a:effectLst/>
                <a:latin typeface="+mn-lt"/>
                <a:ea typeface="+mn-ea"/>
                <a:cs typeface="+mn-cs"/>
              </a:rPr>
              <a:t>tender.yem@drc.ngo</a:t>
            </a:r>
            <a:r>
              <a:rPr lang="en-US" sz="1400" b="1" kern="1200" dirty="0">
                <a:solidFill>
                  <a:srgbClr val="002060"/>
                </a:solidFill>
                <a:effectLst/>
                <a:latin typeface="+mn-lt"/>
                <a:ea typeface="+mn-ea"/>
                <a:cs typeface="+mn-cs"/>
              </a:rPr>
              <a:t>]</a:t>
            </a:r>
          </a:p>
          <a:p>
            <a:pPr marL="342900" indent="-342900">
              <a:buFont typeface="+mj-lt"/>
              <a:buAutoNum type="arabicPeriod"/>
            </a:pPr>
            <a:r>
              <a:rPr lang="en-GB" sz="1400" b="1" kern="1200" dirty="0">
                <a:solidFill>
                  <a:schemeClr val="tx1"/>
                </a:solidFill>
                <a:effectLst/>
                <a:latin typeface="+mn-lt"/>
                <a:ea typeface="+mn-ea"/>
                <a:cs typeface="+mn-cs"/>
              </a:rPr>
              <a:t>When Bids are emailed the following conditions shall be complied with:</a:t>
            </a:r>
            <a:endParaRPr lang="en-US" sz="1400" b="1" dirty="0">
              <a:latin typeface="+mn-lt"/>
            </a:endParaRPr>
          </a:p>
          <a:p>
            <a:pPr marL="342900" indent="-342900">
              <a:buFont typeface="+mj-lt"/>
              <a:buAutoNum type="arabicPeriod"/>
            </a:pPr>
            <a:r>
              <a:rPr lang="en-GB" sz="1400" b="1" kern="1200" dirty="0">
                <a:solidFill>
                  <a:schemeClr val="tx1"/>
                </a:solidFill>
                <a:effectLst/>
                <a:latin typeface="+mn-lt"/>
                <a:ea typeface="+mn-ea"/>
                <a:cs typeface="+mn-cs"/>
              </a:rPr>
              <a:t>The RFP number shall be inserted in the Subject Heading of the email </a:t>
            </a:r>
            <a:r>
              <a:rPr lang="en-US" sz="1400" b="1" dirty="0">
                <a:latin typeface="+mn-lt"/>
              </a:rPr>
              <a:t>RFP </a:t>
            </a:r>
            <a:r>
              <a:rPr lang="en-US" sz="1400" b="1" dirty="0" err="1">
                <a:latin typeface="+mn-lt"/>
              </a:rPr>
              <a:t>No.DRC</a:t>
            </a:r>
            <a:r>
              <a:rPr lang="en-US" sz="1400" b="1" dirty="0">
                <a:latin typeface="+mn-lt"/>
              </a:rPr>
              <a:t>/RFP/PA/31102022/WLI/SAH followed by type of bids ( technical or financial) </a:t>
            </a:r>
          </a:p>
          <a:p>
            <a:pPr marL="342900" indent="-342900">
              <a:buFont typeface="+mj-lt"/>
              <a:buAutoNum type="arabicPeriod"/>
            </a:pPr>
            <a:r>
              <a:rPr lang="en-GB" sz="1400" b="1" kern="1200" dirty="0">
                <a:solidFill>
                  <a:schemeClr val="tx1"/>
                </a:solidFill>
                <a:effectLst/>
                <a:latin typeface="+mn-lt"/>
                <a:ea typeface="+mn-ea"/>
                <a:cs typeface="+mn-cs"/>
              </a:rPr>
              <a:t>Separate emails shall be used for the ‘</a:t>
            </a:r>
            <a:r>
              <a:rPr lang="en-GB" sz="1400" b="1" kern="1200" dirty="0">
                <a:solidFill>
                  <a:srgbClr val="FF0000"/>
                </a:solidFill>
                <a:effectLst/>
                <a:latin typeface="+mn-lt"/>
                <a:ea typeface="+mn-ea"/>
                <a:cs typeface="+mn-cs"/>
              </a:rPr>
              <a:t>Financial Bid’ </a:t>
            </a:r>
            <a:r>
              <a:rPr lang="en-GB" sz="1400" b="1" kern="1200" dirty="0">
                <a:solidFill>
                  <a:schemeClr val="tx1"/>
                </a:solidFill>
                <a:effectLst/>
                <a:latin typeface="+mn-lt"/>
                <a:ea typeface="+mn-ea"/>
                <a:cs typeface="+mn-cs"/>
              </a:rPr>
              <a:t>and ‘</a:t>
            </a:r>
            <a:r>
              <a:rPr lang="en-GB" sz="1400" b="1" kern="1200" dirty="0">
                <a:solidFill>
                  <a:srgbClr val="FF0000"/>
                </a:solidFill>
                <a:effectLst/>
                <a:latin typeface="+mn-lt"/>
                <a:ea typeface="+mn-ea"/>
                <a:cs typeface="+mn-cs"/>
              </a:rPr>
              <a:t>Technical Bid’, </a:t>
            </a:r>
            <a:r>
              <a:rPr lang="en-GB" sz="1400" b="1" kern="1200" dirty="0">
                <a:solidFill>
                  <a:schemeClr val="tx1"/>
                </a:solidFill>
                <a:effectLst/>
                <a:latin typeface="+mn-lt"/>
                <a:ea typeface="+mn-ea"/>
                <a:cs typeface="+mn-cs"/>
              </a:rPr>
              <a:t>and the Subject</a:t>
            </a:r>
          </a:p>
          <a:p>
            <a:pPr marL="342900" indent="-342900">
              <a:buFont typeface="+mj-lt"/>
              <a:buAutoNum type="arabicPeriod"/>
            </a:pPr>
            <a:r>
              <a:rPr lang="en-GB" sz="1400" b="1" kern="1200" dirty="0">
                <a:solidFill>
                  <a:schemeClr val="tx1"/>
                </a:solidFill>
                <a:effectLst/>
                <a:latin typeface="+mn-lt"/>
                <a:ea typeface="+mn-ea"/>
                <a:cs typeface="+mn-cs"/>
              </a:rPr>
              <a:t>Heading of the email shall indicate which type the email contains</a:t>
            </a:r>
            <a:endParaRPr lang="en-US" sz="1400" b="1" dirty="0">
              <a:latin typeface="+mn-lt"/>
            </a:endParaRPr>
          </a:p>
          <a:p>
            <a:pPr marL="342900" indent="-342900">
              <a:buFont typeface="+mj-lt"/>
              <a:buAutoNum type="arabicPeriod"/>
            </a:pPr>
            <a:r>
              <a:rPr lang="en-GB" sz="1400" b="1" kern="1200" dirty="0">
                <a:solidFill>
                  <a:schemeClr val="tx1"/>
                </a:solidFill>
                <a:effectLst/>
                <a:latin typeface="+mn-lt"/>
                <a:ea typeface="+mn-ea"/>
                <a:cs typeface="+mn-cs"/>
              </a:rPr>
              <a:t>The financial bid shall only contain the financial bid form, Annex A.2</a:t>
            </a:r>
            <a:endParaRPr lang="en-US" sz="1400" b="1" dirty="0">
              <a:latin typeface="+mn-lt"/>
            </a:endParaRPr>
          </a:p>
          <a:p>
            <a:pPr marL="342900" indent="-342900">
              <a:buFont typeface="+mj-lt"/>
              <a:buAutoNum type="arabicPeriod"/>
            </a:pPr>
            <a:r>
              <a:rPr lang="en-GB" sz="1400" b="1" kern="1200" dirty="0">
                <a:solidFill>
                  <a:schemeClr val="tx1"/>
                </a:solidFill>
                <a:effectLst/>
                <a:latin typeface="+mn-lt"/>
                <a:ea typeface="+mn-ea"/>
                <a:cs typeface="+mn-cs"/>
              </a:rPr>
              <a:t>The technical bid shall contain all other documents required by the tender, </a:t>
            </a:r>
            <a:r>
              <a:rPr lang="en-GB" sz="1400" b="1" u="sng" kern="1200" dirty="0">
                <a:solidFill>
                  <a:srgbClr val="FF0000"/>
                </a:solidFill>
                <a:effectLst/>
                <a:latin typeface="+mn-lt"/>
                <a:ea typeface="+mn-ea"/>
                <a:cs typeface="+mn-cs"/>
              </a:rPr>
              <a:t>but excluding all pricing information</a:t>
            </a:r>
            <a:endParaRPr lang="en-US" sz="1400" b="1" u="sng" dirty="0">
              <a:solidFill>
                <a:srgbClr val="FF0000"/>
              </a:solidFill>
              <a:latin typeface="+mn-lt"/>
            </a:endParaRPr>
          </a:p>
          <a:p>
            <a:pPr marL="342900" indent="-342900">
              <a:buFont typeface="+mj-lt"/>
              <a:buAutoNum type="arabicPeriod"/>
            </a:pPr>
            <a:r>
              <a:rPr lang="en-GB" sz="1400" b="1" kern="1200" dirty="0">
                <a:solidFill>
                  <a:schemeClr val="tx1"/>
                </a:solidFill>
                <a:effectLst/>
                <a:latin typeface="+mn-lt"/>
                <a:ea typeface="+mn-ea"/>
                <a:cs typeface="+mn-cs"/>
              </a:rPr>
              <a:t>Bid documents required, shall be included as an attachment to the email in PDF, JPEG, TIF format, or the same type of files provided as a ZIP file. Documents in MS Word or excel formats, will result in the bid being disqualified. </a:t>
            </a:r>
            <a:endParaRPr lang="en-US" sz="1400" b="1" dirty="0">
              <a:latin typeface="+mn-lt"/>
            </a:endParaRPr>
          </a:p>
          <a:p>
            <a:pPr marL="342900" indent="-342900">
              <a:buFont typeface="+mj-lt"/>
              <a:buAutoNum type="arabicPeriod"/>
            </a:pPr>
            <a:r>
              <a:rPr lang="en-GB" sz="1400" b="1" kern="1200" dirty="0">
                <a:solidFill>
                  <a:schemeClr val="tx1"/>
                </a:solidFill>
                <a:effectLst/>
                <a:latin typeface="+mn-lt"/>
                <a:ea typeface="+mn-ea"/>
                <a:cs typeface="+mn-cs"/>
              </a:rPr>
              <a:t>Email attachments shall not exceed 4MB; otherwise, the bidder shall send his bid in multiple emails.</a:t>
            </a:r>
            <a:endParaRPr lang="en-US" sz="1400" b="1" dirty="0">
              <a:latin typeface="+mn-lt"/>
            </a:endParaRPr>
          </a:p>
          <a:p>
            <a:pPr marL="342900" indent="-342900">
              <a:buFont typeface="+mj-lt"/>
              <a:buAutoNum type="arabicPeriod"/>
            </a:pPr>
            <a:r>
              <a:rPr lang="en-GB" sz="1400" b="1" i="1" u="sng" kern="1200" dirty="0">
                <a:solidFill>
                  <a:srgbClr val="FF0000"/>
                </a:solidFill>
                <a:effectLst/>
                <a:latin typeface="+mn-lt"/>
                <a:ea typeface="+mn-ea"/>
                <a:cs typeface="+mn-cs"/>
              </a:rPr>
              <a:t>Failure to comply with the above may disqualify the Bid</a:t>
            </a:r>
            <a:endParaRPr lang="en-US" sz="2800" b="0" kern="1200" baseline="0" dirty="0">
              <a:solidFill>
                <a:srgbClr val="FF0000"/>
              </a:solidFill>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4A990ECF-1394-BD8B-C038-2746464BCA5F}"/>
              </a:ext>
            </a:extLst>
          </p:cNvPr>
          <p:cNvSpPr txBox="1"/>
          <p:nvPr/>
        </p:nvSpPr>
        <p:spPr>
          <a:xfrm>
            <a:off x="215153" y="343270"/>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Bid Submission</a:t>
            </a:r>
          </a:p>
        </p:txBody>
      </p:sp>
    </p:spTree>
    <p:extLst>
      <p:ext uri="{BB962C8B-B14F-4D97-AF65-F5344CB8AC3E}">
        <p14:creationId xmlns:p14="http://schemas.microsoft.com/office/powerpoint/2010/main" val="3264245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215153" y="343270"/>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Request for Clarifications</a:t>
            </a:r>
          </a:p>
        </p:txBody>
      </p:sp>
      <p:graphicFrame>
        <p:nvGraphicFramePr>
          <p:cNvPr id="2" name="Table 1">
            <a:extLst>
              <a:ext uri="{FF2B5EF4-FFF2-40B4-BE49-F238E27FC236}">
                <a16:creationId xmlns:a16="http://schemas.microsoft.com/office/drawing/2014/main" id="{B0BF243D-6B35-4CEC-A07A-244769E4336F}"/>
              </a:ext>
            </a:extLst>
          </p:cNvPr>
          <p:cNvGraphicFramePr>
            <a:graphicFrameLocks noGrp="1"/>
          </p:cNvGraphicFramePr>
          <p:nvPr>
            <p:extLst>
              <p:ext uri="{D42A27DB-BD31-4B8C-83A1-F6EECF244321}">
                <p14:modId xmlns:p14="http://schemas.microsoft.com/office/powerpoint/2010/main" val="3391059173"/>
              </p:ext>
            </p:extLst>
          </p:nvPr>
        </p:nvGraphicFramePr>
        <p:xfrm>
          <a:off x="96820" y="804935"/>
          <a:ext cx="8753266" cy="3587451"/>
        </p:xfrm>
        <a:graphic>
          <a:graphicData uri="http://schemas.openxmlformats.org/drawingml/2006/table">
            <a:tbl>
              <a:tblPr firstRow="1" bandRow="1">
                <a:tableStyleId>{5C22544A-7EE6-4342-B048-85BDC9FD1C3A}</a:tableStyleId>
              </a:tblPr>
              <a:tblGrid>
                <a:gridCol w="8753266">
                  <a:extLst>
                    <a:ext uri="{9D8B030D-6E8A-4147-A177-3AD203B41FA5}">
                      <a16:colId xmlns:a16="http://schemas.microsoft.com/office/drawing/2014/main" val="1646148156"/>
                    </a:ext>
                  </a:extLst>
                </a:gridCol>
              </a:tblGrid>
              <a:tr h="3587451">
                <a:tc>
                  <a:txBody>
                    <a:bodyPr/>
                    <a:lstStyle/>
                    <a:p>
                      <a:pPr marL="114300" lvl="0" indent="0" algn="just">
                        <a:buFont typeface="+mj-lt"/>
                        <a:buNone/>
                      </a:pPr>
                      <a:r>
                        <a:rPr lang="en-US" sz="1500" b="0" kern="1200" baseline="0" dirty="0">
                          <a:solidFill>
                            <a:schemeClr val="tx1"/>
                          </a:solidFill>
                          <a:latin typeface="Calibri" panose="020F0502020204030204" pitchFamily="34" charset="0"/>
                          <a:ea typeface="+mn-ea"/>
                          <a:cs typeface="Calibri" panose="020F0502020204030204" pitchFamily="34" charset="0"/>
                        </a:rPr>
                        <a:t>All bidders has the right to request clarification during the RFP process and before the closing date of clarifications indicated in the tender invitation letter, conditionally that the clarification request shall be done through the correct channels</a:t>
                      </a:r>
                    </a:p>
                    <a:p>
                      <a:pPr marL="571500" lvl="0" indent="-457200" algn="just">
                        <a:buFont typeface="+mj-lt"/>
                        <a:buAutoNum type="arabicPeriod"/>
                      </a:pPr>
                      <a:r>
                        <a:rPr lang="en-US" sz="1500" b="0" kern="1200" baseline="0" dirty="0">
                          <a:solidFill>
                            <a:schemeClr val="tx1"/>
                          </a:solidFill>
                          <a:latin typeface="Calibri" panose="020F0502020204030204" pitchFamily="34" charset="0"/>
                          <a:ea typeface="+mn-ea"/>
                          <a:cs typeface="Calibri" panose="020F0502020204030204" pitchFamily="34" charset="0"/>
                        </a:rPr>
                        <a:t>The clarification period and dates: Bidders must submit their queries before the clarification closing date which is </a:t>
                      </a:r>
                      <a:r>
                        <a:rPr lang="en-US" sz="1500" b="1" kern="1200" baseline="0" dirty="0">
                          <a:solidFill>
                            <a:schemeClr val="tx1"/>
                          </a:solidFill>
                          <a:latin typeface="Calibri" panose="020F0502020204030204" pitchFamily="34" charset="0"/>
                          <a:ea typeface="+mn-ea"/>
                          <a:cs typeface="Calibri" panose="020F0502020204030204" pitchFamily="34" charset="0"/>
                        </a:rPr>
                        <a:t>16 November 2022: 16:00 Yemeni Local Time – 13:00 GMT </a:t>
                      </a:r>
                      <a:r>
                        <a:rPr lang="en-US" sz="1500" b="0" kern="1200" baseline="0" dirty="0">
                          <a:solidFill>
                            <a:schemeClr val="tx1"/>
                          </a:solidFill>
                          <a:latin typeface="Calibri" panose="020F0502020204030204" pitchFamily="34" charset="0"/>
                          <a:ea typeface="+mn-ea"/>
                          <a:cs typeface="Calibri" panose="020F0502020204030204" pitchFamily="34" charset="0"/>
                        </a:rPr>
                        <a:t>as mentioned in the invitation letter.</a:t>
                      </a:r>
                    </a:p>
                    <a:p>
                      <a:pPr marL="571500" lvl="0" indent="-457200" algn="just">
                        <a:buFont typeface="+mj-lt"/>
                        <a:buAutoNum type="arabicPeriod"/>
                      </a:pPr>
                      <a:endParaRPr lang="en-US" sz="1500" b="0" kern="1200" baseline="0" dirty="0">
                        <a:solidFill>
                          <a:schemeClr val="tx1"/>
                        </a:solidFill>
                        <a:latin typeface="Calibri" panose="020F0502020204030204" pitchFamily="34" charset="0"/>
                        <a:ea typeface="+mn-ea"/>
                        <a:cs typeface="Calibri" panose="020F0502020204030204" pitchFamily="34" charset="0"/>
                      </a:endParaRPr>
                    </a:p>
                    <a:p>
                      <a:pPr marL="571500" lvl="0" indent="-457200" algn="just">
                        <a:buFont typeface="+mj-lt"/>
                        <a:buAutoNum type="arabicPeriod"/>
                      </a:pPr>
                      <a:endParaRPr lang="en-US" sz="1500" b="0" kern="1200" baseline="0" dirty="0">
                        <a:solidFill>
                          <a:schemeClr val="tx1"/>
                        </a:solidFill>
                        <a:latin typeface="Calibri" panose="020F0502020204030204" pitchFamily="34" charset="0"/>
                        <a:ea typeface="+mn-ea"/>
                        <a:cs typeface="Calibri" panose="020F0502020204030204" pitchFamily="34" charset="0"/>
                      </a:endParaRPr>
                    </a:p>
                    <a:p>
                      <a:pPr marL="571500" lvl="0" indent="-457200" algn="just">
                        <a:buFont typeface="+mj-lt"/>
                        <a:buAutoNum type="arabicPeriod"/>
                      </a:pPr>
                      <a:r>
                        <a:rPr lang="en-US" sz="1500" b="0" kern="1200" baseline="0" dirty="0">
                          <a:solidFill>
                            <a:schemeClr val="tx1"/>
                          </a:solidFill>
                          <a:latin typeface="Calibri" panose="020F0502020204030204" pitchFamily="34" charset="0"/>
                          <a:ea typeface="+mn-ea"/>
                          <a:cs typeface="Calibri" panose="020F0502020204030204" pitchFamily="34" charset="0"/>
                        </a:rPr>
                        <a:t>The clarification channel: Bidders must submit their queries via email to the secured email </a:t>
                      </a:r>
                      <a:r>
                        <a:rPr lang="en-US" sz="1500" b="0" kern="1200" baseline="0" dirty="0" err="1">
                          <a:solidFill>
                            <a:schemeClr val="tx1"/>
                          </a:solidFill>
                          <a:latin typeface="Calibri" panose="020F0502020204030204" pitchFamily="34" charset="0"/>
                          <a:ea typeface="+mn-ea"/>
                          <a:cs typeface="Calibri" panose="020F0502020204030204" pitchFamily="34" charset="0"/>
                          <a:hlinkClick r:id="rId3"/>
                        </a:rPr>
                        <a:t>yem-ads@drc.ngo</a:t>
                      </a:r>
                      <a:r>
                        <a:rPr lang="en-US" sz="1500" b="0" kern="1200" baseline="0" dirty="0">
                          <a:solidFill>
                            <a:schemeClr val="tx1"/>
                          </a:solidFill>
                          <a:latin typeface="Calibri" panose="020F0502020204030204" pitchFamily="34" charset="0"/>
                          <a:ea typeface="+mn-ea"/>
                          <a:cs typeface="Calibri" panose="020F0502020204030204" pitchFamily="34" charset="0"/>
                        </a:rPr>
                        <a:t> </a:t>
                      </a:r>
                    </a:p>
                    <a:p>
                      <a:pPr marL="114300" lvl="0" indent="0" algn="just">
                        <a:buFont typeface="+mj-lt"/>
                        <a:buNone/>
                      </a:pPr>
                      <a:endParaRPr lang="en-US" sz="1500" b="0" kern="1200" baseline="0" dirty="0">
                        <a:solidFill>
                          <a:schemeClr val="tx1"/>
                        </a:solidFill>
                        <a:latin typeface="Calibri" panose="020F0502020204030204" pitchFamily="34" charset="0"/>
                        <a:ea typeface="+mn-ea"/>
                        <a:cs typeface="Calibri" panose="020F0502020204030204" pitchFamily="34" charset="0"/>
                      </a:endParaRPr>
                    </a:p>
                    <a:p>
                      <a:pPr marL="571500" lvl="0" indent="-457200" algn="just">
                        <a:buFont typeface="+mj-lt"/>
                        <a:buAutoNum type="arabicPeriod"/>
                      </a:pPr>
                      <a:r>
                        <a:rPr lang="en-US" sz="1500" b="0" kern="1200" baseline="0" dirty="0">
                          <a:solidFill>
                            <a:schemeClr val="tx1"/>
                          </a:solidFill>
                          <a:latin typeface="Calibri" panose="020F0502020204030204" pitchFamily="34" charset="0"/>
                          <a:ea typeface="+mn-ea"/>
                          <a:cs typeface="Calibri" panose="020F0502020204030204" pitchFamily="34" charset="0"/>
                        </a:rPr>
                        <a:t>All questions and queries with responses will be shared with the bidders via email to all applicants at least 3 days prior to the tender closing date. </a:t>
                      </a:r>
                    </a:p>
                  </a:txBody>
                  <a:tcPr marL="68580" marR="68580" marT="34290" marB="34290">
                    <a:noFill/>
                  </a:tcPr>
                </a:tc>
                <a:extLst>
                  <a:ext uri="{0D108BD9-81ED-4DB2-BD59-A6C34878D82A}">
                    <a16:rowId xmlns:a16="http://schemas.microsoft.com/office/drawing/2014/main" val="201135446"/>
                  </a:ext>
                </a:extLst>
              </a:tr>
            </a:tbl>
          </a:graphicData>
        </a:graphic>
      </p:graphicFrame>
    </p:spTree>
    <p:extLst>
      <p:ext uri="{BB962C8B-B14F-4D97-AF65-F5344CB8AC3E}">
        <p14:creationId xmlns:p14="http://schemas.microsoft.com/office/powerpoint/2010/main" val="1712112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ctrTitle"/>
          </p:nvPr>
        </p:nvSpPr>
        <p:spPr>
          <a:xfrm>
            <a:off x="1384909" y="3143251"/>
            <a:ext cx="6286500" cy="1236137"/>
          </a:xfrm>
        </p:spPr>
        <p:txBody>
          <a:bodyPr/>
          <a:lstStyle/>
          <a:p>
            <a:br>
              <a:rPr lang="en-US" altLang="da-DK" sz="2100" dirty="0"/>
            </a:br>
            <a:br>
              <a:rPr lang="en-GB" altLang="da-DK" sz="2100" dirty="0"/>
            </a:br>
            <a:br>
              <a:rPr lang="en-GB" altLang="da-DK" sz="2100" dirty="0"/>
            </a:br>
            <a:endParaRPr lang="en-GB" altLang="da-DK" sz="1500" dirty="0"/>
          </a:p>
        </p:txBody>
      </p:sp>
      <p:sp>
        <p:nvSpPr>
          <p:cNvPr id="14" name="Rectangle 13">
            <a:extLst>
              <a:ext uri="{FF2B5EF4-FFF2-40B4-BE49-F238E27FC236}">
                <a16:creationId xmlns:a16="http://schemas.microsoft.com/office/drawing/2014/main" id="{FA7B6B1C-A19D-4359-893D-7BD80CC483B8}"/>
              </a:ext>
            </a:extLst>
          </p:cNvPr>
          <p:cNvSpPr/>
          <p:nvPr/>
        </p:nvSpPr>
        <p:spPr>
          <a:xfrm>
            <a:off x="303904" y="49880"/>
            <a:ext cx="6858000" cy="754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2">
            <a:extLst>
              <a:ext uri="{FF2B5EF4-FFF2-40B4-BE49-F238E27FC236}">
                <a16:creationId xmlns:a16="http://schemas.microsoft.com/office/drawing/2014/main" id="{1ED78EE9-25B4-46B7-BF8C-A4541BDC0BBB}"/>
              </a:ext>
            </a:extLst>
          </p:cNvPr>
          <p:cNvSpPr txBox="1">
            <a:spLocks noChangeArrowheads="1"/>
          </p:cNvSpPr>
          <p:nvPr/>
        </p:nvSpPr>
        <p:spPr bwMode="auto">
          <a:xfrm>
            <a:off x="494852" y="3486151"/>
            <a:ext cx="7364657" cy="1236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3200">
                <a:solidFill>
                  <a:schemeClr val="accent1"/>
                </a:solidFill>
                <a:latin typeface="Arial" charset="0"/>
              </a:defRPr>
            </a:lvl2pPr>
            <a:lvl3pPr algn="l" rtl="0" eaLnBrk="1" fontAlgn="base" hangingPunct="1">
              <a:spcBef>
                <a:spcPct val="0"/>
              </a:spcBef>
              <a:spcAft>
                <a:spcPct val="0"/>
              </a:spcAft>
              <a:defRPr sz="3200">
                <a:solidFill>
                  <a:schemeClr val="accent1"/>
                </a:solidFill>
                <a:latin typeface="Arial" charset="0"/>
              </a:defRPr>
            </a:lvl3pPr>
            <a:lvl4pPr algn="l" rtl="0" eaLnBrk="1" fontAlgn="base" hangingPunct="1">
              <a:spcBef>
                <a:spcPct val="0"/>
              </a:spcBef>
              <a:spcAft>
                <a:spcPct val="0"/>
              </a:spcAft>
              <a:defRPr sz="3200">
                <a:solidFill>
                  <a:schemeClr val="accent1"/>
                </a:solidFill>
                <a:latin typeface="Arial" charset="0"/>
              </a:defRPr>
            </a:lvl4pPr>
            <a:lvl5pPr algn="l" rtl="0" eaLnBrk="1" fontAlgn="base" hangingPunct="1">
              <a:spcBef>
                <a:spcPct val="0"/>
              </a:spcBef>
              <a:spcAft>
                <a:spcPct val="0"/>
              </a:spcAft>
              <a:defRPr sz="3200">
                <a:solidFill>
                  <a:schemeClr val="accent1"/>
                </a:solidFill>
                <a:latin typeface="Arial" charset="0"/>
              </a:defRPr>
            </a:lvl5pPr>
            <a:lvl6pPr marL="457200" algn="l" rtl="0" eaLnBrk="1" fontAlgn="base" hangingPunct="1">
              <a:spcBef>
                <a:spcPct val="0"/>
              </a:spcBef>
              <a:spcAft>
                <a:spcPct val="0"/>
              </a:spcAft>
              <a:defRPr sz="3200">
                <a:solidFill>
                  <a:schemeClr val="accent1"/>
                </a:solidFill>
                <a:latin typeface="Arial" charset="0"/>
              </a:defRPr>
            </a:lvl6pPr>
            <a:lvl7pPr marL="914400" algn="l" rtl="0" eaLnBrk="1" fontAlgn="base" hangingPunct="1">
              <a:spcBef>
                <a:spcPct val="0"/>
              </a:spcBef>
              <a:spcAft>
                <a:spcPct val="0"/>
              </a:spcAft>
              <a:defRPr sz="3200">
                <a:solidFill>
                  <a:schemeClr val="accent1"/>
                </a:solidFill>
                <a:latin typeface="Arial" charset="0"/>
              </a:defRPr>
            </a:lvl7pPr>
            <a:lvl8pPr marL="1371600" algn="l" rtl="0" eaLnBrk="1" fontAlgn="base" hangingPunct="1">
              <a:spcBef>
                <a:spcPct val="0"/>
              </a:spcBef>
              <a:spcAft>
                <a:spcPct val="0"/>
              </a:spcAft>
              <a:defRPr sz="3200">
                <a:solidFill>
                  <a:schemeClr val="accent1"/>
                </a:solidFill>
                <a:latin typeface="Arial" charset="0"/>
              </a:defRPr>
            </a:lvl8pPr>
            <a:lvl9pPr marL="1828800" algn="l" rtl="0" eaLnBrk="1" fontAlgn="base" hangingPunct="1">
              <a:spcBef>
                <a:spcPct val="0"/>
              </a:spcBef>
              <a:spcAft>
                <a:spcPct val="0"/>
              </a:spcAft>
              <a:defRPr sz="3200">
                <a:solidFill>
                  <a:schemeClr val="accent1"/>
                </a:solidFill>
                <a:latin typeface="Arial" charset="0"/>
              </a:defRPr>
            </a:lvl9pPr>
          </a:lstStyle>
          <a:p>
            <a:pPr lvl="0" algn="just"/>
            <a:r>
              <a:rPr lang="en-US" sz="3200" dirty="0">
                <a:latin typeface="Calibri" panose="020F0502020204030204" pitchFamily="34" charset="0"/>
                <a:cs typeface="Calibri" panose="020F0502020204030204" pitchFamily="34" charset="0"/>
              </a:rPr>
              <a:t>RFP Timeline</a:t>
            </a:r>
          </a:p>
          <a:p>
            <a:pPr lvl="0" algn="just"/>
            <a:endParaRPr lang="en-US" sz="3200" dirty="0">
              <a:latin typeface="Calibri" panose="020F0502020204030204" pitchFamily="34" charset="0"/>
              <a:cs typeface="Calibri" panose="020F0502020204030204" pitchFamily="34" charset="0"/>
            </a:endParaRPr>
          </a:p>
          <a:p>
            <a:pPr lvl="0" algn="just"/>
            <a:endParaRPr lang="en-US" sz="3200" dirty="0">
              <a:latin typeface="Calibri" panose="020F0502020204030204" pitchFamily="34" charset="0"/>
              <a:cs typeface="Calibri" panose="020F0502020204030204" pitchFamily="34" charset="0"/>
            </a:endParaRPr>
          </a:p>
        </p:txBody>
      </p:sp>
      <p:pic>
        <p:nvPicPr>
          <p:cNvPr id="13" name="Picture 12" descr="A drawing of a face&#10;&#10;Description automatically generated">
            <a:extLst>
              <a:ext uri="{FF2B5EF4-FFF2-40B4-BE49-F238E27FC236}">
                <a16:creationId xmlns:a16="http://schemas.microsoft.com/office/drawing/2014/main" id="{8654C206-4DFC-4B38-BC2A-8CB5631F0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4909" y="199958"/>
            <a:ext cx="1186841" cy="590660"/>
          </a:xfrm>
          <a:prstGeom prst="rect">
            <a:avLst/>
          </a:prstGeom>
        </p:spPr>
      </p:pic>
    </p:spTree>
    <p:extLst>
      <p:ext uri="{BB962C8B-B14F-4D97-AF65-F5344CB8AC3E}">
        <p14:creationId xmlns:p14="http://schemas.microsoft.com/office/powerpoint/2010/main" val="2753575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215153" y="343270"/>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RFP time table</a:t>
            </a:r>
          </a:p>
        </p:txBody>
      </p:sp>
      <p:graphicFrame>
        <p:nvGraphicFramePr>
          <p:cNvPr id="3" name="Table 2">
            <a:extLst>
              <a:ext uri="{FF2B5EF4-FFF2-40B4-BE49-F238E27FC236}">
                <a16:creationId xmlns:a16="http://schemas.microsoft.com/office/drawing/2014/main" id="{206E5A6B-3CEC-4BA2-8747-CE1748B94507}"/>
              </a:ext>
            </a:extLst>
          </p:cNvPr>
          <p:cNvGraphicFramePr>
            <a:graphicFrameLocks noGrp="1"/>
          </p:cNvGraphicFramePr>
          <p:nvPr>
            <p:extLst>
              <p:ext uri="{D42A27DB-BD31-4B8C-83A1-F6EECF244321}">
                <p14:modId xmlns:p14="http://schemas.microsoft.com/office/powerpoint/2010/main" val="212970470"/>
              </p:ext>
            </p:extLst>
          </p:nvPr>
        </p:nvGraphicFramePr>
        <p:xfrm>
          <a:off x="304801" y="804935"/>
          <a:ext cx="8146472" cy="4154992"/>
        </p:xfrm>
        <a:graphic>
          <a:graphicData uri="http://schemas.openxmlformats.org/drawingml/2006/table">
            <a:tbl>
              <a:tblPr firstRow="1" firstCol="1" lastRow="1" lastCol="1" bandRow="1" bandCol="1">
                <a:tableStyleId>{5C22544A-7EE6-4342-B048-85BDC9FD1C3A}</a:tableStyleId>
              </a:tblPr>
              <a:tblGrid>
                <a:gridCol w="474125">
                  <a:extLst>
                    <a:ext uri="{9D8B030D-6E8A-4147-A177-3AD203B41FA5}">
                      <a16:colId xmlns:a16="http://schemas.microsoft.com/office/drawing/2014/main" val="2613631451"/>
                    </a:ext>
                  </a:extLst>
                </a:gridCol>
                <a:gridCol w="3603999">
                  <a:extLst>
                    <a:ext uri="{9D8B030D-6E8A-4147-A177-3AD203B41FA5}">
                      <a16:colId xmlns:a16="http://schemas.microsoft.com/office/drawing/2014/main" val="2322538983"/>
                    </a:ext>
                  </a:extLst>
                </a:gridCol>
                <a:gridCol w="4068348">
                  <a:extLst>
                    <a:ext uri="{9D8B030D-6E8A-4147-A177-3AD203B41FA5}">
                      <a16:colId xmlns:a16="http://schemas.microsoft.com/office/drawing/2014/main" val="872287041"/>
                    </a:ext>
                  </a:extLst>
                </a:gridCol>
              </a:tblGrid>
              <a:tr h="528540">
                <a:tc>
                  <a:txBody>
                    <a:bodyPr/>
                    <a:lstStyle/>
                    <a:p>
                      <a:pPr marL="0" marR="0" algn="ctr">
                        <a:spcBef>
                          <a:spcPts val="0"/>
                        </a:spcBef>
                        <a:spcAft>
                          <a:spcPts val="0"/>
                        </a:spcAft>
                      </a:pPr>
                      <a:r>
                        <a:rPr lang="en-US" sz="1400">
                          <a:solidFill>
                            <a:schemeClr val="tx1"/>
                          </a:solidFill>
                          <a:effectLst/>
                        </a:rPr>
                        <a:t>Line</a:t>
                      </a:r>
                      <a:endParaRPr lang="en-US"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solidFill>
                            <a:schemeClr val="tx1"/>
                          </a:solidFill>
                          <a:effectLst/>
                        </a:rPr>
                        <a:t>Item</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66040" marR="0" algn="l" defTabSz="685800" rtl="0" eaLnBrk="1" latinLnBrk="0" hangingPunct="1">
                        <a:lnSpc>
                          <a:spcPts val="1200"/>
                        </a:lnSpc>
                        <a:spcBef>
                          <a:spcPts val="5"/>
                        </a:spcBef>
                        <a:spcAft>
                          <a:spcPts val="0"/>
                        </a:spcAft>
                      </a:pPr>
                      <a:r>
                        <a:rPr lang="en-US" sz="1400" b="1" kern="1200" dirty="0">
                          <a:solidFill>
                            <a:schemeClr val="bg1"/>
                          </a:solidFill>
                          <a:effectLst/>
                        </a:rPr>
                        <a:t>Time, date, address as appropriate</a:t>
                      </a:r>
                      <a:endParaRPr lang="en-US" sz="1400" b="1" kern="12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30845612"/>
                  </a:ext>
                </a:extLst>
              </a:tr>
              <a:tr h="477652">
                <a:tc>
                  <a:txBody>
                    <a:bodyPr/>
                    <a:lstStyle/>
                    <a:p>
                      <a:pPr marL="0" marR="0" algn="ctr">
                        <a:spcBef>
                          <a:spcPts val="0"/>
                        </a:spcBef>
                        <a:spcAft>
                          <a:spcPts val="0"/>
                        </a:spcAft>
                        <a:tabLst>
                          <a:tab pos="4903470" algn="l"/>
                        </a:tabLst>
                      </a:pPr>
                      <a:r>
                        <a:rPr lang="en-GB" sz="1400" dirty="0">
                          <a:solidFill>
                            <a:schemeClr val="tx1"/>
                          </a:solidFill>
                          <a:effectLst/>
                        </a:rPr>
                        <a:t>1</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4903470" algn="l"/>
                        </a:tabLst>
                      </a:pPr>
                      <a:r>
                        <a:rPr lang="en-GB" sz="1400" b="0" dirty="0">
                          <a:solidFill>
                            <a:schemeClr val="tx1"/>
                          </a:solidFill>
                          <a:effectLst/>
                        </a:rPr>
                        <a:t>RFP published</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66040" marR="0" algn="l">
                        <a:lnSpc>
                          <a:spcPts val="1200"/>
                        </a:lnSpc>
                        <a:spcBef>
                          <a:spcPts val="5"/>
                        </a:spcBef>
                        <a:spcAft>
                          <a:spcPts val="0"/>
                        </a:spcAft>
                      </a:pPr>
                      <a:r>
                        <a:rPr lang="en-US" sz="1400" dirty="0">
                          <a:solidFill>
                            <a:schemeClr val="bg1"/>
                          </a:solidFill>
                          <a:effectLst/>
                        </a:rPr>
                        <a:t>02</a:t>
                      </a:r>
                      <a:r>
                        <a:rPr lang="en-US" sz="1400" spc="-20" dirty="0">
                          <a:solidFill>
                            <a:schemeClr val="bg1"/>
                          </a:solidFill>
                          <a:effectLst/>
                        </a:rPr>
                        <a:t> </a:t>
                      </a:r>
                      <a:r>
                        <a:rPr lang="en-US" sz="1400" spc="-10" dirty="0">
                          <a:solidFill>
                            <a:schemeClr val="bg1"/>
                          </a:solidFill>
                          <a:effectLst/>
                        </a:rPr>
                        <a:t>November,2022</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453784959"/>
                  </a:ext>
                </a:extLst>
              </a:tr>
              <a:tr h="1093969">
                <a:tc>
                  <a:txBody>
                    <a:bodyPr/>
                    <a:lstStyle/>
                    <a:p>
                      <a:pPr marL="0" marR="0" algn="ctr">
                        <a:spcBef>
                          <a:spcPts val="0"/>
                        </a:spcBef>
                        <a:spcAft>
                          <a:spcPts val="0"/>
                        </a:spcAft>
                        <a:tabLst>
                          <a:tab pos="4903470" algn="l"/>
                        </a:tabLst>
                      </a:pPr>
                      <a:r>
                        <a:rPr lang="en-GB" sz="1400" dirty="0">
                          <a:solidFill>
                            <a:schemeClr val="tx1"/>
                          </a:solidFill>
                          <a:effectLst/>
                        </a:rPr>
                        <a:t>2</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4903470" algn="l"/>
                        </a:tabLst>
                      </a:pPr>
                      <a:r>
                        <a:rPr lang="en-GB" sz="1400" b="0" dirty="0">
                          <a:solidFill>
                            <a:schemeClr val="tx1"/>
                          </a:solidFill>
                          <a:effectLst/>
                        </a:rPr>
                        <a:t>Technical Briefings Session </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66040" marR="70485" algn="l">
                        <a:spcBef>
                          <a:spcPts val="5"/>
                        </a:spcBef>
                        <a:spcAft>
                          <a:spcPts val="0"/>
                        </a:spcAft>
                      </a:pPr>
                      <a:r>
                        <a:rPr lang="en-US" sz="1400" dirty="0">
                          <a:solidFill>
                            <a:schemeClr val="bg1"/>
                          </a:solidFill>
                          <a:effectLst/>
                        </a:rPr>
                        <a:t>09</a:t>
                      </a:r>
                      <a:r>
                        <a:rPr lang="en-US" sz="1400" spc="-25" dirty="0">
                          <a:solidFill>
                            <a:schemeClr val="bg1"/>
                          </a:solidFill>
                          <a:effectLst/>
                        </a:rPr>
                        <a:t> </a:t>
                      </a:r>
                      <a:r>
                        <a:rPr lang="en-US" sz="1400" dirty="0">
                          <a:solidFill>
                            <a:schemeClr val="bg1"/>
                          </a:solidFill>
                          <a:effectLst/>
                        </a:rPr>
                        <a:t>November</a:t>
                      </a:r>
                      <a:r>
                        <a:rPr lang="en-US" sz="1400" spc="-25" dirty="0">
                          <a:solidFill>
                            <a:schemeClr val="bg1"/>
                          </a:solidFill>
                          <a:effectLst/>
                        </a:rPr>
                        <a:t> </a:t>
                      </a:r>
                      <a:r>
                        <a:rPr lang="en-US" sz="1400" dirty="0">
                          <a:solidFill>
                            <a:schemeClr val="bg1"/>
                          </a:solidFill>
                          <a:effectLst/>
                        </a:rPr>
                        <a:t>2022:</a:t>
                      </a:r>
                      <a:r>
                        <a:rPr lang="en-US" sz="1400" spc="-30" dirty="0">
                          <a:solidFill>
                            <a:schemeClr val="bg1"/>
                          </a:solidFill>
                          <a:effectLst/>
                        </a:rPr>
                        <a:t> </a:t>
                      </a:r>
                      <a:r>
                        <a:rPr lang="en-US" sz="1400" dirty="0">
                          <a:solidFill>
                            <a:schemeClr val="bg1"/>
                          </a:solidFill>
                          <a:effectLst/>
                        </a:rPr>
                        <a:t>14:00</a:t>
                      </a:r>
                      <a:r>
                        <a:rPr lang="en-US" sz="1400" spc="-15" dirty="0">
                          <a:solidFill>
                            <a:schemeClr val="bg1"/>
                          </a:solidFill>
                          <a:effectLst/>
                        </a:rPr>
                        <a:t> </a:t>
                      </a:r>
                      <a:r>
                        <a:rPr lang="en-US" sz="1400" dirty="0">
                          <a:solidFill>
                            <a:schemeClr val="bg1"/>
                          </a:solidFill>
                          <a:effectLst/>
                        </a:rPr>
                        <a:t>Yemeni</a:t>
                      </a:r>
                      <a:r>
                        <a:rPr lang="en-US" sz="1400" spc="-25" dirty="0">
                          <a:solidFill>
                            <a:schemeClr val="bg1"/>
                          </a:solidFill>
                          <a:effectLst/>
                        </a:rPr>
                        <a:t> </a:t>
                      </a:r>
                      <a:r>
                        <a:rPr lang="en-US" sz="1400" dirty="0">
                          <a:solidFill>
                            <a:schemeClr val="bg1"/>
                          </a:solidFill>
                          <a:effectLst/>
                        </a:rPr>
                        <a:t>Local</a:t>
                      </a:r>
                      <a:r>
                        <a:rPr lang="en-US" sz="1400" spc="-15" dirty="0">
                          <a:solidFill>
                            <a:schemeClr val="bg1"/>
                          </a:solidFill>
                          <a:effectLst/>
                        </a:rPr>
                        <a:t> </a:t>
                      </a:r>
                      <a:r>
                        <a:rPr lang="en-US" sz="1400" dirty="0">
                          <a:solidFill>
                            <a:schemeClr val="bg1"/>
                          </a:solidFill>
                          <a:effectLst/>
                        </a:rPr>
                        <a:t>Time</a:t>
                      </a:r>
                      <a:r>
                        <a:rPr lang="en-US" sz="1400" spc="-30" dirty="0">
                          <a:solidFill>
                            <a:schemeClr val="bg1"/>
                          </a:solidFill>
                          <a:effectLst/>
                        </a:rPr>
                        <a:t> </a:t>
                      </a:r>
                      <a:r>
                        <a:rPr lang="en-US" sz="1400" dirty="0">
                          <a:solidFill>
                            <a:schemeClr val="bg1"/>
                          </a:solidFill>
                          <a:effectLst/>
                        </a:rPr>
                        <a:t>–</a:t>
                      </a:r>
                      <a:r>
                        <a:rPr lang="en-US" sz="1400" spc="-30" dirty="0">
                          <a:solidFill>
                            <a:schemeClr val="bg1"/>
                          </a:solidFill>
                          <a:effectLst/>
                        </a:rPr>
                        <a:t> </a:t>
                      </a:r>
                      <a:r>
                        <a:rPr lang="en-US" sz="1400" dirty="0">
                          <a:solidFill>
                            <a:schemeClr val="bg1"/>
                          </a:solidFill>
                          <a:effectLst/>
                        </a:rPr>
                        <a:t>11:00</a:t>
                      </a:r>
                      <a:r>
                        <a:rPr lang="en-US" sz="1400" spc="-15" dirty="0">
                          <a:solidFill>
                            <a:schemeClr val="bg1"/>
                          </a:solidFill>
                          <a:effectLst/>
                        </a:rPr>
                        <a:t> </a:t>
                      </a:r>
                      <a:r>
                        <a:rPr lang="en-US" sz="1400" dirty="0">
                          <a:solidFill>
                            <a:schemeClr val="bg1"/>
                          </a:solidFill>
                          <a:effectLst/>
                        </a:rPr>
                        <a:t>GMT – Via Zoom call</a:t>
                      </a:r>
                      <a:endParaRPr lang="en-US" sz="1800" dirty="0">
                        <a:solidFill>
                          <a:schemeClr val="bg1"/>
                        </a:solidFill>
                        <a:effectLst/>
                      </a:endParaRPr>
                    </a:p>
                    <a:p>
                      <a:pPr marL="66040" marR="0" algn="l">
                        <a:lnSpc>
                          <a:spcPts val="1215"/>
                        </a:lnSpc>
                        <a:spcBef>
                          <a:spcPts val="5"/>
                        </a:spcBef>
                        <a:spcAft>
                          <a:spcPts val="0"/>
                        </a:spcAft>
                      </a:pPr>
                      <a:r>
                        <a:rPr lang="en-US" sz="1400" dirty="0">
                          <a:solidFill>
                            <a:schemeClr val="bg1"/>
                          </a:solidFill>
                          <a:effectLst/>
                        </a:rPr>
                        <a:t>An</a:t>
                      </a:r>
                      <a:r>
                        <a:rPr lang="en-US" sz="1400" spc="-20" dirty="0">
                          <a:solidFill>
                            <a:schemeClr val="bg1"/>
                          </a:solidFill>
                          <a:effectLst/>
                        </a:rPr>
                        <a:t> </a:t>
                      </a:r>
                      <a:r>
                        <a:rPr lang="en-US" sz="1400" dirty="0">
                          <a:solidFill>
                            <a:schemeClr val="bg1"/>
                          </a:solidFill>
                          <a:effectLst/>
                        </a:rPr>
                        <a:t>invitation</a:t>
                      </a:r>
                      <a:r>
                        <a:rPr lang="en-US" sz="1400" spc="-20" dirty="0">
                          <a:solidFill>
                            <a:schemeClr val="bg1"/>
                          </a:solidFill>
                          <a:effectLst/>
                        </a:rPr>
                        <a:t> </a:t>
                      </a:r>
                      <a:r>
                        <a:rPr lang="en-US" sz="1400" dirty="0">
                          <a:solidFill>
                            <a:schemeClr val="bg1"/>
                          </a:solidFill>
                          <a:effectLst/>
                        </a:rPr>
                        <a:t>to</a:t>
                      </a:r>
                      <a:r>
                        <a:rPr lang="en-US" sz="1400" spc="-25" dirty="0">
                          <a:solidFill>
                            <a:schemeClr val="bg1"/>
                          </a:solidFill>
                          <a:effectLst/>
                        </a:rPr>
                        <a:t> </a:t>
                      </a:r>
                      <a:r>
                        <a:rPr lang="en-US" sz="1400" dirty="0">
                          <a:solidFill>
                            <a:schemeClr val="bg1"/>
                          </a:solidFill>
                          <a:effectLst/>
                        </a:rPr>
                        <a:t>zoom</a:t>
                      </a:r>
                      <a:r>
                        <a:rPr lang="en-US" sz="1400" spc="-30" dirty="0">
                          <a:solidFill>
                            <a:schemeClr val="bg1"/>
                          </a:solidFill>
                          <a:effectLst/>
                        </a:rPr>
                        <a:t> </a:t>
                      </a:r>
                      <a:r>
                        <a:rPr lang="en-US" sz="1400" dirty="0">
                          <a:solidFill>
                            <a:schemeClr val="bg1"/>
                          </a:solidFill>
                          <a:effectLst/>
                        </a:rPr>
                        <a:t>call</a:t>
                      </a:r>
                      <a:r>
                        <a:rPr lang="en-US" sz="1400" spc="-20" dirty="0">
                          <a:solidFill>
                            <a:schemeClr val="bg1"/>
                          </a:solidFill>
                          <a:effectLst/>
                        </a:rPr>
                        <a:t> </a:t>
                      </a:r>
                      <a:r>
                        <a:rPr lang="en-US" sz="1400" dirty="0">
                          <a:solidFill>
                            <a:schemeClr val="bg1"/>
                          </a:solidFill>
                          <a:effectLst/>
                        </a:rPr>
                        <a:t>will</a:t>
                      </a:r>
                      <a:r>
                        <a:rPr lang="en-US" sz="1400" spc="-25" dirty="0">
                          <a:solidFill>
                            <a:schemeClr val="bg1"/>
                          </a:solidFill>
                          <a:effectLst/>
                        </a:rPr>
                        <a:t> </a:t>
                      </a:r>
                      <a:r>
                        <a:rPr lang="en-US" sz="1400" dirty="0">
                          <a:solidFill>
                            <a:schemeClr val="bg1"/>
                          </a:solidFill>
                          <a:effectLst/>
                        </a:rPr>
                        <a:t>be</a:t>
                      </a:r>
                      <a:r>
                        <a:rPr lang="en-US" sz="1400" spc="-30" dirty="0">
                          <a:solidFill>
                            <a:schemeClr val="bg1"/>
                          </a:solidFill>
                          <a:effectLst/>
                        </a:rPr>
                        <a:t> </a:t>
                      </a:r>
                      <a:r>
                        <a:rPr lang="en-US" sz="1400" dirty="0">
                          <a:solidFill>
                            <a:schemeClr val="bg1"/>
                          </a:solidFill>
                          <a:effectLst/>
                        </a:rPr>
                        <a:t>shared</a:t>
                      </a:r>
                      <a:r>
                        <a:rPr lang="en-US" sz="1400" spc="-20" dirty="0">
                          <a:solidFill>
                            <a:schemeClr val="bg1"/>
                          </a:solidFill>
                          <a:effectLst/>
                        </a:rPr>
                        <a:t> </a:t>
                      </a:r>
                      <a:r>
                        <a:rPr lang="en-US" sz="1400" dirty="0">
                          <a:solidFill>
                            <a:schemeClr val="bg1"/>
                          </a:solidFill>
                          <a:effectLst/>
                        </a:rPr>
                        <a:t>later</a:t>
                      </a:r>
                      <a:r>
                        <a:rPr lang="en-US" sz="1400" spc="-20" dirty="0">
                          <a:solidFill>
                            <a:schemeClr val="bg1"/>
                          </a:solidFill>
                          <a:effectLst/>
                        </a:rPr>
                        <a:t> </a:t>
                      </a:r>
                      <a:r>
                        <a:rPr lang="en-US" sz="1400" dirty="0">
                          <a:solidFill>
                            <a:schemeClr val="bg1"/>
                          </a:solidFill>
                          <a:effectLst/>
                        </a:rPr>
                        <a:t>with</a:t>
                      </a:r>
                      <a:r>
                        <a:rPr lang="en-US" sz="1400" spc="-25" dirty="0">
                          <a:solidFill>
                            <a:schemeClr val="bg1"/>
                          </a:solidFill>
                          <a:effectLst/>
                        </a:rPr>
                        <a:t> all</a:t>
                      </a:r>
                      <a:endParaRPr lang="en-US" sz="1800" dirty="0">
                        <a:solidFill>
                          <a:schemeClr val="bg1"/>
                        </a:solidFill>
                        <a:effectLst/>
                      </a:endParaRPr>
                    </a:p>
                    <a:p>
                      <a:pPr marL="66040" marR="0" algn="l">
                        <a:lnSpc>
                          <a:spcPts val="1110"/>
                        </a:lnSpc>
                        <a:spcBef>
                          <a:spcPts val="0"/>
                        </a:spcBef>
                        <a:spcAft>
                          <a:spcPts val="0"/>
                        </a:spcAft>
                      </a:pPr>
                      <a:r>
                        <a:rPr lang="en-US" sz="1400" dirty="0">
                          <a:solidFill>
                            <a:schemeClr val="bg1"/>
                          </a:solidFill>
                          <a:effectLst/>
                        </a:rPr>
                        <a:t>bidders</a:t>
                      </a:r>
                      <a:r>
                        <a:rPr lang="en-US" sz="1400" spc="-30" dirty="0">
                          <a:solidFill>
                            <a:schemeClr val="bg1"/>
                          </a:solidFill>
                          <a:effectLst/>
                        </a:rPr>
                        <a:t> </a:t>
                      </a:r>
                      <a:r>
                        <a:rPr lang="en-US" sz="1400" dirty="0">
                          <a:solidFill>
                            <a:schemeClr val="bg1"/>
                          </a:solidFill>
                          <a:effectLst/>
                        </a:rPr>
                        <a:t>who</a:t>
                      </a:r>
                      <a:r>
                        <a:rPr lang="en-US" sz="1400" spc="-35" dirty="0">
                          <a:solidFill>
                            <a:schemeClr val="bg1"/>
                          </a:solidFill>
                          <a:effectLst/>
                        </a:rPr>
                        <a:t> </a:t>
                      </a:r>
                      <a:r>
                        <a:rPr lang="en-US" sz="1400" dirty="0">
                          <a:solidFill>
                            <a:schemeClr val="bg1"/>
                          </a:solidFill>
                          <a:effectLst/>
                        </a:rPr>
                        <a:t>requested</a:t>
                      </a:r>
                      <a:r>
                        <a:rPr lang="en-US" sz="1400" spc="-30" dirty="0">
                          <a:solidFill>
                            <a:schemeClr val="bg1"/>
                          </a:solidFill>
                          <a:effectLst/>
                        </a:rPr>
                        <a:t> </a:t>
                      </a:r>
                      <a:r>
                        <a:rPr lang="en-US" sz="1400" dirty="0">
                          <a:solidFill>
                            <a:schemeClr val="bg1"/>
                          </a:solidFill>
                          <a:effectLst/>
                        </a:rPr>
                        <a:t>the</a:t>
                      </a:r>
                      <a:r>
                        <a:rPr lang="en-US" sz="1400" spc="-35" dirty="0">
                          <a:solidFill>
                            <a:schemeClr val="bg1"/>
                          </a:solidFill>
                          <a:effectLst/>
                        </a:rPr>
                        <a:t> </a:t>
                      </a:r>
                      <a:r>
                        <a:rPr lang="en-US" sz="1400" dirty="0">
                          <a:solidFill>
                            <a:schemeClr val="bg1"/>
                          </a:solidFill>
                          <a:effectLst/>
                        </a:rPr>
                        <a:t>tender</a:t>
                      </a:r>
                      <a:r>
                        <a:rPr lang="en-US" sz="1400" spc="-35" dirty="0">
                          <a:solidFill>
                            <a:schemeClr val="bg1"/>
                          </a:solidFill>
                          <a:effectLst/>
                        </a:rPr>
                        <a:t> </a:t>
                      </a:r>
                      <a:r>
                        <a:rPr lang="en-US" sz="1400" spc="-10" dirty="0">
                          <a:solidFill>
                            <a:schemeClr val="bg1"/>
                          </a:solidFill>
                          <a:effectLst/>
                        </a:rPr>
                        <a:t>documents.</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401092010"/>
                  </a:ext>
                </a:extLst>
              </a:tr>
              <a:tr h="557445">
                <a:tc>
                  <a:txBody>
                    <a:bodyPr/>
                    <a:lstStyle/>
                    <a:p>
                      <a:pPr marL="0" marR="0" algn="ctr">
                        <a:spcBef>
                          <a:spcPts val="0"/>
                        </a:spcBef>
                        <a:spcAft>
                          <a:spcPts val="0"/>
                        </a:spcAft>
                        <a:tabLst>
                          <a:tab pos="4903470" algn="l"/>
                        </a:tabLst>
                      </a:pPr>
                      <a:r>
                        <a:rPr lang="en-GB" sz="1400" dirty="0">
                          <a:solidFill>
                            <a:schemeClr val="tx1"/>
                          </a:solidFill>
                          <a:effectLst/>
                        </a:rPr>
                        <a:t>3</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4903470" algn="l"/>
                        </a:tabLst>
                      </a:pPr>
                      <a:r>
                        <a:rPr lang="en-GB" sz="1400" b="0" dirty="0">
                          <a:solidFill>
                            <a:schemeClr val="tx1"/>
                          </a:solidFill>
                          <a:effectLst/>
                        </a:rPr>
                        <a:t>Closing date for questions/clarifications</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66040" marR="0" algn="l">
                        <a:lnSpc>
                          <a:spcPts val="1200"/>
                        </a:lnSpc>
                        <a:spcBef>
                          <a:spcPts val="5"/>
                        </a:spcBef>
                        <a:spcAft>
                          <a:spcPts val="0"/>
                        </a:spcAft>
                      </a:pPr>
                      <a:r>
                        <a:rPr lang="en-US" sz="1400" dirty="0">
                          <a:solidFill>
                            <a:schemeClr val="bg1"/>
                          </a:solidFill>
                          <a:effectLst/>
                        </a:rPr>
                        <a:t>16</a:t>
                      </a:r>
                      <a:r>
                        <a:rPr lang="en-US" sz="1400" spc="-25" dirty="0">
                          <a:solidFill>
                            <a:schemeClr val="bg1"/>
                          </a:solidFill>
                          <a:effectLst/>
                        </a:rPr>
                        <a:t> </a:t>
                      </a:r>
                      <a:r>
                        <a:rPr lang="en-US" sz="1400" dirty="0">
                          <a:solidFill>
                            <a:schemeClr val="bg1"/>
                          </a:solidFill>
                          <a:effectLst/>
                        </a:rPr>
                        <a:t>November</a:t>
                      </a:r>
                      <a:r>
                        <a:rPr lang="en-US" sz="1400" spc="-25" dirty="0">
                          <a:solidFill>
                            <a:schemeClr val="bg1"/>
                          </a:solidFill>
                          <a:effectLst/>
                        </a:rPr>
                        <a:t> </a:t>
                      </a:r>
                      <a:r>
                        <a:rPr lang="en-US" sz="1400" dirty="0">
                          <a:solidFill>
                            <a:schemeClr val="bg1"/>
                          </a:solidFill>
                          <a:effectLst/>
                        </a:rPr>
                        <a:t>2022:</a:t>
                      </a:r>
                      <a:r>
                        <a:rPr lang="en-US" sz="1400" spc="-30" dirty="0">
                          <a:solidFill>
                            <a:schemeClr val="bg1"/>
                          </a:solidFill>
                          <a:effectLst/>
                        </a:rPr>
                        <a:t> </a:t>
                      </a:r>
                      <a:r>
                        <a:rPr lang="en-US" sz="1400" dirty="0">
                          <a:solidFill>
                            <a:schemeClr val="bg1"/>
                          </a:solidFill>
                          <a:effectLst/>
                        </a:rPr>
                        <a:t>16:00</a:t>
                      </a:r>
                      <a:r>
                        <a:rPr lang="en-US" sz="1400" spc="-15" dirty="0">
                          <a:solidFill>
                            <a:schemeClr val="bg1"/>
                          </a:solidFill>
                          <a:effectLst/>
                        </a:rPr>
                        <a:t> </a:t>
                      </a:r>
                      <a:r>
                        <a:rPr lang="en-US" sz="1400" dirty="0">
                          <a:solidFill>
                            <a:schemeClr val="bg1"/>
                          </a:solidFill>
                          <a:effectLst/>
                        </a:rPr>
                        <a:t>Yemeni</a:t>
                      </a:r>
                      <a:r>
                        <a:rPr lang="en-US" sz="1400" spc="-25" dirty="0">
                          <a:solidFill>
                            <a:schemeClr val="bg1"/>
                          </a:solidFill>
                          <a:effectLst/>
                        </a:rPr>
                        <a:t> </a:t>
                      </a:r>
                      <a:r>
                        <a:rPr lang="en-US" sz="1400" dirty="0">
                          <a:solidFill>
                            <a:schemeClr val="bg1"/>
                          </a:solidFill>
                          <a:effectLst/>
                        </a:rPr>
                        <a:t>Local</a:t>
                      </a:r>
                      <a:r>
                        <a:rPr lang="en-US" sz="1400" spc="-20" dirty="0">
                          <a:solidFill>
                            <a:schemeClr val="bg1"/>
                          </a:solidFill>
                          <a:effectLst/>
                        </a:rPr>
                        <a:t> </a:t>
                      </a:r>
                      <a:r>
                        <a:rPr lang="en-US" sz="1400" dirty="0">
                          <a:solidFill>
                            <a:schemeClr val="bg1"/>
                          </a:solidFill>
                          <a:effectLst/>
                        </a:rPr>
                        <a:t>Time</a:t>
                      </a:r>
                      <a:r>
                        <a:rPr lang="en-US" sz="1400" spc="-25" dirty="0">
                          <a:solidFill>
                            <a:schemeClr val="bg1"/>
                          </a:solidFill>
                          <a:effectLst/>
                        </a:rPr>
                        <a:t> </a:t>
                      </a:r>
                      <a:r>
                        <a:rPr lang="en-US" sz="1400" dirty="0">
                          <a:solidFill>
                            <a:schemeClr val="bg1"/>
                          </a:solidFill>
                          <a:effectLst/>
                        </a:rPr>
                        <a:t>–</a:t>
                      </a:r>
                      <a:r>
                        <a:rPr lang="en-US" sz="1400" spc="-30" dirty="0">
                          <a:solidFill>
                            <a:schemeClr val="bg1"/>
                          </a:solidFill>
                          <a:effectLst/>
                        </a:rPr>
                        <a:t> </a:t>
                      </a:r>
                      <a:r>
                        <a:rPr lang="en-US" sz="1400" dirty="0">
                          <a:solidFill>
                            <a:schemeClr val="bg1"/>
                          </a:solidFill>
                          <a:effectLst/>
                        </a:rPr>
                        <a:t>13:00</a:t>
                      </a:r>
                      <a:r>
                        <a:rPr lang="en-US" sz="1400" spc="175" dirty="0">
                          <a:solidFill>
                            <a:schemeClr val="bg1"/>
                          </a:solidFill>
                          <a:effectLst/>
                        </a:rPr>
                        <a:t> </a:t>
                      </a:r>
                      <a:r>
                        <a:rPr lang="en-US" sz="1400" spc="-25" dirty="0">
                          <a:solidFill>
                            <a:schemeClr val="bg1"/>
                          </a:solidFill>
                          <a:effectLst/>
                        </a:rPr>
                        <a:t>GMT</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424654881"/>
                  </a:ext>
                </a:extLst>
              </a:tr>
              <a:tr h="531955">
                <a:tc>
                  <a:txBody>
                    <a:bodyPr/>
                    <a:lstStyle/>
                    <a:p>
                      <a:pPr marL="0" marR="0" algn="ctr">
                        <a:spcBef>
                          <a:spcPts val="0"/>
                        </a:spcBef>
                        <a:spcAft>
                          <a:spcPts val="0"/>
                        </a:spcAft>
                        <a:tabLst>
                          <a:tab pos="4903470" algn="l"/>
                        </a:tabLst>
                      </a:pPr>
                      <a:r>
                        <a:rPr lang="en-GB" sz="1400" dirty="0">
                          <a:solidFill>
                            <a:schemeClr val="tx1"/>
                          </a:solidFill>
                          <a:effectLst/>
                        </a:rPr>
                        <a:t>4</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4903470" algn="l"/>
                        </a:tabLst>
                      </a:pPr>
                      <a:r>
                        <a:rPr lang="en-GB" sz="1400" b="0" dirty="0">
                          <a:solidFill>
                            <a:schemeClr val="tx1"/>
                          </a:solidFill>
                          <a:effectLst/>
                        </a:rPr>
                        <a:t>Closing date and time for receipt of Bids</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66040" marR="0" algn="l">
                        <a:spcBef>
                          <a:spcPts val="30"/>
                        </a:spcBef>
                        <a:spcAft>
                          <a:spcPts val="0"/>
                        </a:spcAft>
                      </a:pPr>
                      <a:r>
                        <a:rPr lang="en-US" sz="1400" dirty="0">
                          <a:solidFill>
                            <a:schemeClr val="bg1"/>
                          </a:solidFill>
                          <a:effectLst/>
                        </a:rPr>
                        <a:t>23</a:t>
                      </a:r>
                      <a:r>
                        <a:rPr lang="en-US" sz="1400" spc="-30" dirty="0">
                          <a:solidFill>
                            <a:schemeClr val="bg1"/>
                          </a:solidFill>
                          <a:effectLst/>
                        </a:rPr>
                        <a:t> </a:t>
                      </a:r>
                      <a:r>
                        <a:rPr lang="en-US" sz="1400" dirty="0">
                          <a:solidFill>
                            <a:schemeClr val="bg1"/>
                          </a:solidFill>
                          <a:effectLst/>
                        </a:rPr>
                        <a:t>November</a:t>
                      </a:r>
                      <a:r>
                        <a:rPr lang="en-US" sz="1400" spc="-25" dirty="0">
                          <a:solidFill>
                            <a:schemeClr val="bg1"/>
                          </a:solidFill>
                          <a:effectLst/>
                        </a:rPr>
                        <a:t> </a:t>
                      </a:r>
                      <a:r>
                        <a:rPr lang="en-US" sz="1400" dirty="0">
                          <a:solidFill>
                            <a:schemeClr val="bg1"/>
                          </a:solidFill>
                          <a:effectLst/>
                        </a:rPr>
                        <a:t>2022:</a:t>
                      </a:r>
                      <a:r>
                        <a:rPr lang="en-US" sz="1400" spc="-35" dirty="0">
                          <a:solidFill>
                            <a:schemeClr val="bg1"/>
                          </a:solidFill>
                          <a:effectLst/>
                        </a:rPr>
                        <a:t> </a:t>
                      </a:r>
                      <a:r>
                        <a:rPr lang="en-US" sz="1400" dirty="0">
                          <a:solidFill>
                            <a:schemeClr val="bg1"/>
                          </a:solidFill>
                          <a:effectLst/>
                        </a:rPr>
                        <a:t>01:00</a:t>
                      </a:r>
                      <a:r>
                        <a:rPr lang="en-US" sz="1400" spc="-20" dirty="0">
                          <a:solidFill>
                            <a:schemeClr val="bg1"/>
                          </a:solidFill>
                          <a:effectLst/>
                        </a:rPr>
                        <a:t> </a:t>
                      </a:r>
                      <a:r>
                        <a:rPr lang="en-US" sz="1400" dirty="0">
                          <a:solidFill>
                            <a:schemeClr val="bg1"/>
                          </a:solidFill>
                          <a:effectLst/>
                        </a:rPr>
                        <a:t>Yemeni</a:t>
                      </a:r>
                      <a:r>
                        <a:rPr lang="en-US" sz="1400" spc="-25" dirty="0">
                          <a:solidFill>
                            <a:schemeClr val="bg1"/>
                          </a:solidFill>
                          <a:effectLst/>
                        </a:rPr>
                        <a:t> </a:t>
                      </a:r>
                      <a:r>
                        <a:rPr lang="en-US" sz="1400" dirty="0">
                          <a:solidFill>
                            <a:schemeClr val="bg1"/>
                          </a:solidFill>
                          <a:effectLst/>
                        </a:rPr>
                        <a:t>Local</a:t>
                      </a:r>
                      <a:r>
                        <a:rPr lang="en-US" sz="1400" spc="-20" dirty="0">
                          <a:solidFill>
                            <a:schemeClr val="bg1"/>
                          </a:solidFill>
                          <a:effectLst/>
                        </a:rPr>
                        <a:t> </a:t>
                      </a:r>
                      <a:r>
                        <a:rPr lang="en-US" sz="1400" dirty="0">
                          <a:solidFill>
                            <a:schemeClr val="bg1"/>
                          </a:solidFill>
                          <a:effectLst/>
                        </a:rPr>
                        <a:t>Time</a:t>
                      </a:r>
                      <a:r>
                        <a:rPr lang="en-US" sz="1400" spc="-30" dirty="0">
                          <a:solidFill>
                            <a:schemeClr val="bg1"/>
                          </a:solidFill>
                          <a:effectLst/>
                        </a:rPr>
                        <a:t> </a:t>
                      </a:r>
                      <a:r>
                        <a:rPr lang="en-US" sz="1400" dirty="0">
                          <a:solidFill>
                            <a:schemeClr val="bg1"/>
                          </a:solidFill>
                          <a:effectLst/>
                        </a:rPr>
                        <a:t>–</a:t>
                      </a:r>
                      <a:r>
                        <a:rPr lang="en-US" sz="1400" spc="-30" dirty="0">
                          <a:solidFill>
                            <a:schemeClr val="bg1"/>
                          </a:solidFill>
                          <a:effectLst/>
                        </a:rPr>
                        <a:t> </a:t>
                      </a:r>
                      <a:r>
                        <a:rPr lang="en-US" sz="1400" dirty="0">
                          <a:solidFill>
                            <a:schemeClr val="bg1"/>
                          </a:solidFill>
                          <a:effectLst/>
                        </a:rPr>
                        <a:t>10:00</a:t>
                      </a:r>
                      <a:r>
                        <a:rPr lang="en-US" sz="1400" spc="-20" dirty="0">
                          <a:solidFill>
                            <a:schemeClr val="bg1"/>
                          </a:solidFill>
                          <a:effectLst/>
                        </a:rPr>
                        <a:t> </a:t>
                      </a:r>
                      <a:r>
                        <a:rPr lang="en-US" sz="1400" spc="-25" dirty="0">
                          <a:solidFill>
                            <a:schemeClr val="bg1"/>
                          </a:solidFill>
                          <a:effectLst/>
                        </a:rPr>
                        <a:t>GMT</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700343546"/>
                  </a:ext>
                </a:extLst>
              </a:tr>
              <a:tr h="433476">
                <a:tc>
                  <a:txBody>
                    <a:bodyPr/>
                    <a:lstStyle/>
                    <a:p>
                      <a:pPr marL="0" marR="0" algn="ctr">
                        <a:spcBef>
                          <a:spcPts val="0"/>
                        </a:spcBef>
                        <a:spcAft>
                          <a:spcPts val="0"/>
                        </a:spcAft>
                        <a:tabLst>
                          <a:tab pos="4903470" algn="l"/>
                        </a:tabLst>
                      </a:pPr>
                      <a:r>
                        <a:rPr lang="en-GB" sz="1400" dirty="0">
                          <a:solidFill>
                            <a:schemeClr val="tx1"/>
                          </a:solidFill>
                          <a:effectLst/>
                        </a:rPr>
                        <a:t>5</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4903470" algn="l"/>
                        </a:tabLst>
                      </a:pPr>
                      <a:r>
                        <a:rPr lang="en-GB" sz="1400" b="0" dirty="0">
                          <a:solidFill>
                            <a:schemeClr val="tx1"/>
                          </a:solidFill>
                          <a:effectLst/>
                        </a:rPr>
                        <a:t>Tender Opening Location</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66040" marR="0" algn="l">
                        <a:lnSpc>
                          <a:spcPts val="1200"/>
                        </a:lnSpc>
                        <a:spcBef>
                          <a:spcPts val="0"/>
                        </a:spcBef>
                        <a:spcAft>
                          <a:spcPts val="0"/>
                        </a:spcAft>
                      </a:pPr>
                      <a:r>
                        <a:rPr lang="en-US" sz="1400" dirty="0">
                          <a:solidFill>
                            <a:schemeClr val="bg1"/>
                          </a:solidFill>
                          <a:effectLst/>
                        </a:rPr>
                        <a:t>DRC</a:t>
                      </a:r>
                      <a:r>
                        <a:rPr lang="en-US" sz="1400" spc="-25" dirty="0">
                          <a:solidFill>
                            <a:schemeClr val="bg1"/>
                          </a:solidFill>
                          <a:effectLst/>
                        </a:rPr>
                        <a:t> </a:t>
                      </a:r>
                      <a:r>
                        <a:rPr lang="en-US" sz="1400" dirty="0">
                          <a:solidFill>
                            <a:schemeClr val="bg1"/>
                          </a:solidFill>
                          <a:effectLst/>
                        </a:rPr>
                        <a:t>main</a:t>
                      </a:r>
                      <a:r>
                        <a:rPr lang="en-US" sz="1400" spc="-15" dirty="0">
                          <a:solidFill>
                            <a:schemeClr val="bg1"/>
                          </a:solidFill>
                          <a:effectLst/>
                        </a:rPr>
                        <a:t> </a:t>
                      </a:r>
                      <a:r>
                        <a:rPr lang="en-US" sz="1400" dirty="0">
                          <a:solidFill>
                            <a:schemeClr val="bg1"/>
                          </a:solidFill>
                          <a:effectLst/>
                        </a:rPr>
                        <a:t>office</a:t>
                      </a:r>
                      <a:r>
                        <a:rPr lang="en-US" sz="1400" spc="-25" dirty="0">
                          <a:solidFill>
                            <a:schemeClr val="bg1"/>
                          </a:solidFill>
                          <a:effectLst/>
                        </a:rPr>
                        <a:t> </a:t>
                      </a:r>
                      <a:r>
                        <a:rPr lang="en-US" sz="1400" dirty="0">
                          <a:solidFill>
                            <a:schemeClr val="bg1"/>
                          </a:solidFill>
                          <a:effectLst/>
                        </a:rPr>
                        <a:t>in</a:t>
                      </a:r>
                      <a:r>
                        <a:rPr lang="en-US" sz="1400" spc="-15" dirty="0">
                          <a:solidFill>
                            <a:schemeClr val="bg1"/>
                          </a:solidFill>
                          <a:effectLst/>
                        </a:rPr>
                        <a:t> </a:t>
                      </a:r>
                      <a:r>
                        <a:rPr lang="en-US" sz="1400" dirty="0">
                          <a:solidFill>
                            <a:schemeClr val="bg1"/>
                          </a:solidFill>
                          <a:effectLst/>
                        </a:rPr>
                        <a:t>Sana’a,</a:t>
                      </a:r>
                      <a:r>
                        <a:rPr lang="en-US" sz="1400" spc="-15" dirty="0">
                          <a:solidFill>
                            <a:schemeClr val="bg1"/>
                          </a:solidFill>
                          <a:effectLst/>
                        </a:rPr>
                        <a:t> </a:t>
                      </a:r>
                      <a:r>
                        <a:rPr lang="en-US" sz="1400" dirty="0" err="1">
                          <a:solidFill>
                            <a:schemeClr val="bg1"/>
                          </a:solidFill>
                          <a:effectLst/>
                        </a:rPr>
                        <a:t>Faj</a:t>
                      </a:r>
                      <a:r>
                        <a:rPr lang="en-US" sz="1400" spc="-20" dirty="0">
                          <a:solidFill>
                            <a:schemeClr val="bg1"/>
                          </a:solidFill>
                          <a:effectLst/>
                        </a:rPr>
                        <a:t> </a:t>
                      </a:r>
                      <a:r>
                        <a:rPr lang="en-US" sz="1400" dirty="0" err="1">
                          <a:solidFill>
                            <a:schemeClr val="bg1"/>
                          </a:solidFill>
                          <a:effectLst/>
                        </a:rPr>
                        <a:t>Attan</a:t>
                      </a:r>
                      <a:r>
                        <a:rPr lang="en-US" sz="1400" dirty="0">
                          <a:solidFill>
                            <a:schemeClr val="bg1"/>
                          </a:solidFill>
                          <a:effectLst/>
                        </a:rPr>
                        <a:t>,</a:t>
                      </a:r>
                      <a:r>
                        <a:rPr lang="en-US" sz="1400" spc="-15" dirty="0">
                          <a:solidFill>
                            <a:schemeClr val="bg1"/>
                          </a:solidFill>
                          <a:effectLst/>
                        </a:rPr>
                        <a:t> </a:t>
                      </a:r>
                      <a:r>
                        <a:rPr lang="en-US" sz="1400" dirty="0">
                          <a:solidFill>
                            <a:schemeClr val="bg1"/>
                          </a:solidFill>
                          <a:effectLst/>
                        </a:rPr>
                        <a:t>next</a:t>
                      </a:r>
                      <a:r>
                        <a:rPr lang="en-US" sz="1400" spc="-20" dirty="0">
                          <a:solidFill>
                            <a:schemeClr val="bg1"/>
                          </a:solidFill>
                          <a:effectLst/>
                        </a:rPr>
                        <a:t> </a:t>
                      </a:r>
                      <a:r>
                        <a:rPr lang="en-US" sz="1400" dirty="0">
                          <a:solidFill>
                            <a:schemeClr val="bg1"/>
                          </a:solidFill>
                          <a:effectLst/>
                        </a:rPr>
                        <a:t>to</a:t>
                      </a:r>
                      <a:r>
                        <a:rPr lang="en-US" sz="1400" spc="-20" dirty="0">
                          <a:solidFill>
                            <a:schemeClr val="bg1"/>
                          </a:solidFill>
                          <a:effectLst/>
                        </a:rPr>
                        <a:t> </a:t>
                      </a:r>
                      <a:r>
                        <a:rPr lang="en-US" sz="1400" dirty="0" err="1">
                          <a:solidFill>
                            <a:schemeClr val="bg1"/>
                          </a:solidFill>
                          <a:effectLst/>
                        </a:rPr>
                        <a:t>Haddah</a:t>
                      </a:r>
                      <a:r>
                        <a:rPr lang="en-US" sz="1400" spc="-15" dirty="0">
                          <a:solidFill>
                            <a:schemeClr val="bg1"/>
                          </a:solidFill>
                          <a:effectLst/>
                        </a:rPr>
                        <a:t> </a:t>
                      </a:r>
                      <a:r>
                        <a:rPr lang="en-US" sz="1400" dirty="0">
                          <a:solidFill>
                            <a:schemeClr val="bg1"/>
                          </a:solidFill>
                          <a:effectLst/>
                        </a:rPr>
                        <a:t>Post Office -Sana’a, Yemen</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925511184"/>
                  </a:ext>
                </a:extLst>
              </a:tr>
              <a:tr h="531955">
                <a:tc>
                  <a:txBody>
                    <a:bodyPr/>
                    <a:lstStyle/>
                    <a:p>
                      <a:pPr marL="0" marR="0" algn="ctr">
                        <a:spcBef>
                          <a:spcPts val="0"/>
                        </a:spcBef>
                        <a:spcAft>
                          <a:spcPts val="0"/>
                        </a:spcAft>
                        <a:tabLst>
                          <a:tab pos="4903470" algn="l"/>
                        </a:tabLst>
                      </a:pPr>
                      <a:r>
                        <a:rPr lang="en-GB" sz="1400" dirty="0">
                          <a:solidFill>
                            <a:schemeClr val="tx1"/>
                          </a:solidFill>
                          <a:effectLst/>
                        </a:rPr>
                        <a:t>6</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tabLst>
                          <a:tab pos="4903470" algn="l"/>
                        </a:tabLst>
                      </a:pPr>
                      <a:r>
                        <a:rPr lang="en-GB" sz="1400" b="0" dirty="0">
                          <a:solidFill>
                            <a:schemeClr val="tx1"/>
                          </a:solidFill>
                          <a:effectLst/>
                        </a:rPr>
                        <a:t>Tender Opening Date and time </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66040" marR="0" algn="l">
                        <a:spcBef>
                          <a:spcPts val="30"/>
                        </a:spcBef>
                        <a:spcAft>
                          <a:spcPts val="0"/>
                        </a:spcAft>
                      </a:pPr>
                      <a:r>
                        <a:rPr lang="en-US" sz="1400" dirty="0">
                          <a:solidFill>
                            <a:schemeClr val="bg1"/>
                          </a:solidFill>
                          <a:effectLst/>
                        </a:rPr>
                        <a:t>24</a:t>
                      </a:r>
                      <a:r>
                        <a:rPr lang="en-US" sz="1400" spc="-30" dirty="0">
                          <a:solidFill>
                            <a:schemeClr val="bg1"/>
                          </a:solidFill>
                          <a:effectLst/>
                        </a:rPr>
                        <a:t> </a:t>
                      </a:r>
                      <a:r>
                        <a:rPr lang="en-US" sz="1400" dirty="0">
                          <a:solidFill>
                            <a:schemeClr val="bg1"/>
                          </a:solidFill>
                          <a:effectLst/>
                        </a:rPr>
                        <a:t>November</a:t>
                      </a:r>
                      <a:r>
                        <a:rPr lang="en-US" sz="1400" spc="-25" dirty="0">
                          <a:solidFill>
                            <a:schemeClr val="bg1"/>
                          </a:solidFill>
                          <a:effectLst/>
                        </a:rPr>
                        <a:t> </a:t>
                      </a:r>
                      <a:r>
                        <a:rPr lang="en-US" sz="1400" dirty="0">
                          <a:solidFill>
                            <a:schemeClr val="bg1"/>
                          </a:solidFill>
                          <a:effectLst/>
                        </a:rPr>
                        <a:t>2022:</a:t>
                      </a:r>
                      <a:r>
                        <a:rPr lang="en-US" sz="1400" spc="-35" dirty="0">
                          <a:solidFill>
                            <a:schemeClr val="bg1"/>
                          </a:solidFill>
                          <a:effectLst/>
                        </a:rPr>
                        <a:t> </a:t>
                      </a:r>
                      <a:r>
                        <a:rPr lang="en-US" sz="1400" dirty="0">
                          <a:solidFill>
                            <a:schemeClr val="bg1"/>
                          </a:solidFill>
                          <a:effectLst/>
                        </a:rPr>
                        <a:t>11:00</a:t>
                      </a:r>
                      <a:r>
                        <a:rPr lang="en-US" sz="1400" spc="-20" dirty="0">
                          <a:solidFill>
                            <a:schemeClr val="bg1"/>
                          </a:solidFill>
                          <a:effectLst/>
                        </a:rPr>
                        <a:t> </a:t>
                      </a:r>
                      <a:r>
                        <a:rPr lang="en-US" sz="1400" dirty="0">
                          <a:solidFill>
                            <a:schemeClr val="bg1"/>
                          </a:solidFill>
                          <a:effectLst/>
                        </a:rPr>
                        <a:t>Yemeni</a:t>
                      </a:r>
                      <a:r>
                        <a:rPr lang="en-US" sz="1400" spc="-25" dirty="0">
                          <a:solidFill>
                            <a:schemeClr val="bg1"/>
                          </a:solidFill>
                          <a:effectLst/>
                        </a:rPr>
                        <a:t> </a:t>
                      </a:r>
                      <a:r>
                        <a:rPr lang="en-US" sz="1400" dirty="0">
                          <a:solidFill>
                            <a:schemeClr val="bg1"/>
                          </a:solidFill>
                          <a:effectLst/>
                        </a:rPr>
                        <a:t>Local</a:t>
                      </a:r>
                      <a:r>
                        <a:rPr lang="en-US" sz="1400" spc="-20" dirty="0">
                          <a:solidFill>
                            <a:schemeClr val="bg1"/>
                          </a:solidFill>
                          <a:effectLst/>
                        </a:rPr>
                        <a:t> </a:t>
                      </a:r>
                      <a:r>
                        <a:rPr lang="en-US" sz="1400" dirty="0">
                          <a:solidFill>
                            <a:schemeClr val="bg1"/>
                          </a:solidFill>
                          <a:effectLst/>
                        </a:rPr>
                        <a:t>Time</a:t>
                      </a:r>
                      <a:r>
                        <a:rPr lang="en-US" sz="1400" spc="-30" dirty="0">
                          <a:solidFill>
                            <a:schemeClr val="bg1"/>
                          </a:solidFill>
                          <a:effectLst/>
                        </a:rPr>
                        <a:t> </a:t>
                      </a:r>
                      <a:r>
                        <a:rPr lang="en-US" sz="1400" dirty="0">
                          <a:solidFill>
                            <a:schemeClr val="bg1"/>
                          </a:solidFill>
                          <a:effectLst/>
                        </a:rPr>
                        <a:t>–</a:t>
                      </a:r>
                      <a:r>
                        <a:rPr lang="en-US" sz="1400" spc="-30" dirty="0">
                          <a:solidFill>
                            <a:schemeClr val="bg1"/>
                          </a:solidFill>
                          <a:effectLst/>
                        </a:rPr>
                        <a:t> </a:t>
                      </a:r>
                      <a:r>
                        <a:rPr lang="en-US" sz="1400" dirty="0">
                          <a:solidFill>
                            <a:schemeClr val="bg1"/>
                          </a:solidFill>
                          <a:effectLst/>
                        </a:rPr>
                        <a:t>08:00</a:t>
                      </a:r>
                      <a:r>
                        <a:rPr lang="en-US" sz="1400" spc="-20" dirty="0">
                          <a:solidFill>
                            <a:schemeClr val="bg1"/>
                          </a:solidFill>
                          <a:effectLst/>
                        </a:rPr>
                        <a:t> </a:t>
                      </a:r>
                      <a:r>
                        <a:rPr lang="en-US" sz="1400" spc="-25" dirty="0">
                          <a:solidFill>
                            <a:schemeClr val="bg1"/>
                          </a:solidFill>
                          <a:effectLst/>
                        </a:rPr>
                        <a:t>GMT</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812398732"/>
                  </a:ext>
                </a:extLst>
              </a:tr>
            </a:tbl>
          </a:graphicData>
        </a:graphic>
      </p:graphicFrame>
    </p:spTree>
    <p:extLst>
      <p:ext uri="{BB962C8B-B14F-4D97-AF65-F5344CB8AC3E}">
        <p14:creationId xmlns:p14="http://schemas.microsoft.com/office/powerpoint/2010/main" val="290210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ctrTitle"/>
          </p:nvPr>
        </p:nvSpPr>
        <p:spPr>
          <a:xfrm>
            <a:off x="1384909" y="3143251"/>
            <a:ext cx="6286500" cy="1236137"/>
          </a:xfrm>
        </p:spPr>
        <p:txBody>
          <a:bodyPr/>
          <a:lstStyle/>
          <a:p>
            <a:br>
              <a:rPr lang="en-US" altLang="da-DK" sz="2100" dirty="0"/>
            </a:br>
            <a:br>
              <a:rPr lang="en-GB" altLang="da-DK" sz="2100" dirty="0"/>
            </a:br>
            <a:br>
              <a:rPr lang="en-GB" altLang="da-DK" sz="2100" dirty="0"/>
            </a:br>
            <a:endParaRPr lang="en-GB" altLang="da-DK" sz="1500" dirty="0"/>
          </a:p>
        </p:txBody>
      </p:sp>
      <p:sp>
        <p:nvSpPr>
          <p:cNvPr id="14" name="Rectangle 13">
            <a:extLst>
              <a:ext uri="{FF2B5EF4-FFF2-40B4-BE49-F238E27FC236}">
                <a16:creationId xmlns:a16="http://schemas.microsoft.com/office/drawing/2014/main" id="{FA7B6B1C-A19D-4359-893D-7BD80CC483B8}"/>
              </a:ext>
            </a:extLst>
          </p:cNvPr>
          <p:cNvSpPr/>
          <p:nvPr/>
        </p:nvSpPr>
        <p:spPr>
          <a:xfrm>
            <a:off x="303904" y="49880"/>
            <a:ext cx="6858000" cy="754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2">
            <a:extLst>
              <a:ext uri="{FF2B5EF4-FFF2-40B4-BE49-F238E27FC236}">
                <a16:creationId xmlns:a16="http://schemas.microsoft.com/office/drawing/2014/main" id="{1ED78EE9-25B4-46B7-BF8C-A4541BDC0BBB}"/>
              </a:ext>
            </a:extLst>
          </p:cNvPr>
          <p:cNvSpPr txBox="1">
            <a:spLocks noChangeArrowheads="1"/>
          </p:cNvSpPr>
          <p:nvPr/>
        </p:nvSpPr>
        <p:spPr bwMode="auto">
          <a:xfrm>
            <a:off x="494852" y="3486151"/>
            <a:ext cx="7364657" cy="1236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3200">
                <a:solidFill>
                  <a:schemeClr val="accent1"/>
                </a:solidFill>
                <a:latin typeface="Arial" charset="0"/>
              </a:defRPr>
            </a:lvl2pPr>
            <a:lvl3pPr algn="l" rtl="0" eaLnBrk="1" fontAlgn="base" hangingPunct="1">
              <a:spcBef>
                <a:spcPct val="0"/>
              </a:spcBef>
              <a:spcAft>
                <a:spcPct val="0"/>
              </a:spcAft>
              <a:defRPr sz="3200">
                <a:solidFill>
                  <a:schemeClr val="accent1"/>
                </a:solidFill>
                <a:latin typeface="Arial" charset="0"/>
              </a:defRPr>
            </a:lvl3pPr>
            <a:lvl4pPr algn="l" rtl="0" eaLnBrk="1" fontAlgn="base" hangingPunct="1">
              <a:spcBef>
                <a:spcPct val="0"/>
              </a:spcBef>
              <a:spcAft>
                <a:spcPct val="0"/>
              </a:spcAft>
              <a:defRPr sz="3200">
                <a:solidFill>
                  <a:schemeClr val="accent1"/>
                </a:solidFill>
                <a:latin typeface="Arial" charset="0"/>
              </a:defRPr>
            </a:lvl4pPr>
            <a:lvl5pPr algn="l" rtl="0" eaLnBrk="1" fontAlgn="base" hangingPunct="1">
              <a:spcBef>
                <a:spcPct val="0"/>
              </a:spcBef>
              <a:spcAft>
                <a:spcPct val="0"/>
              </a:spcAft>
              <a:defRPr sz="3200">
                <a:solidFill>
                  <a:schemeClr val="accent1"/>
                </a:solidFill>
                <a:latin typeface="Arial" charset="0"/>
              </a:defRPr>
            </a:lvl5pPr>
            <a:lvl6pPr marL="457200" algn="l" rtl="0" eaLnBrk="1" fontAlgn="base" hangingPunct="1">
              <a:spcBef>
                <a:spcPct val="0"/>
              </a:spcBef>
              <a:spcAft>
                <a:spcPct val="0"/>
              </a:spcAft>
              <a:defRPr sz="3200">
                <a:solidFill>
                  <a:schemeClr val="accent1"/>
                </a:solidFill>
                <a:latin typeface="Arial" charset="0"/>
              </a:defRPr>
            </a:lvl6pPr>
            <a:lvl7pPr marL="914400" algn="l" rtl="0" eaLnBrk="1" fontAlgn="base" hangingPunct="1">
              <a:spcBef>
                <a:spcPct val="0"/>
              </a:spcBef>
              <a:spcAft>
                <a:spcPct val="0"/>
              </a:spcAft>
              <a:defRPr sz="3200">
                <a:solidFill>
                  <a:schemeClr val="accent1"/>
                </a:solidFill>
                <a:latin typeface="Arial" charset="0"/>
              </a:defRPr>
            </a:lvl7pPr>
            <a:lvl8pPr marL="1371600" algn="l" rtl="0" eaLnBrk="1" fontAlgn="base" hangingPunct="1">
              <a:spcBef>
                <a:spcPct val="0"/>
              </a:spcBef>
              <a:spcAft>
                <a:spcPct val="0"/>
              </a:spcAft>
              <a:defRPr sz="3200">
                <a:solidFill>
                  <a:schemeClr val="accent1"/>
                </a:solidFill>
                <a:latin typeface="Arial" charset="0"/>
              </a:defRPr>
            </a:lvl8pPr>
            <a:lvl9pPr marL="1828800" algn="l" rtl="0" eaLnBrk="1" fontAlgn="base" hangingPunct="1">
              <a:spcBef>
                <a:spcPct val="0"/>
              </a:spcBef>
              <a:spcAft>
                <a:spcPct val="0"/>
              </a:spcAft>
              <a:defRPr sz="3200">
                <a:solidFill>
                  <a:schemeClr val="accent1"/>
                </a:solidFill>
                <a:latin typeface="Arial" charset="0"/>
              </a:defRPr>
            </a:lvl9pPr>
          </a:lstStyle>
          <a:p>
            <a:pPr lvl="0" algn="just"/>
            <a:r>
              <a:rPr lang="en-US" sz="2000" dirty="0">
                <a:latin typeface="Calibri" panose="020F0502020204030204" pitchFamily="34" charset="0"/>
                <a:cs typeface="Calibri" panose="020F0502020204030204" pitchFamily="34" charset="0"/>
              </a:rPr>
              <a:t>Closing</a:t>
            </a:r>
          </a:p>
        </p:txBody>
      </p:sp>
      <p:pic>
        <p:nvPicPr>
          <p:cNvPr id="13" name="Picture 12" descr="A drawing of a face&#10;&#10;Description automatically generated">
            <a:extLst>
              <a:ext uri="{FF2B5EF4-FFF2-40B4-BE49-F238E27FC236}">
                <a16:creationId xmlns:a16="http://schemas.microsoft.com/office/drawing/2014/main" id="{8654C206-4DFC-4B38-BC2A-8CB5631F0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4909" y="199958"/>
            <a:ext cx="1186841" cy="590660"/>
          </a:xfrm>
          <a:prstGeom prst="rect">
            <a:avLst/>
          </a:prstGeom>
        </p:spPr>
      </p:pic>
    </p:spTree>
    <p:extLst>
      <p:ext uri="{BB962C8B-B14F-4D97-AF65-F5344CB8AC3E}">
        <p14:creationId xmlns:p14="http://schemas.microsoft.com/office/powerpoint/2010/main" val="2061264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452761" y="1780186"/>
            <a:ext cx="8060924" cy="830997"/>
          </a:xfrm>
          <a:prstGeom prst="rect">
            <a:avLst/>
          </a:prstGeom>
          <a:noFill/>
        </p:spPr>
        <p:txBody>
          <a:bodyPr wrap="square" rtlCol="0">
            <a:spAutoFit/>
          </a:bodyPr>
          <a:lstStyle/>
          <a:p>
            <a:r>
              <a:rPr lang="en-US" sz="48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Tender Questions &amp; Answers?</a:t>
            </a:r>
          </a:p>
        </p:txBody>
      </p:sp>
    </p:spTree>
    <p:extLst>
      <p:ext uri="{BB962C8B-B14F-4D97-AF65-F5344CB8AC3E}">
        <p14:creationId xmlns:p14="http://schemas.microsoft.com/office/powerpoint/2010/main" val="2842903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452761" y="1780186"/>
            <a:ext cx="8060924" cy="1569660"/>
          </a:xfrm>
          <a:prstGeom prst="rect">
            <a:avLst/>
          </a:prstGeom>
          <a:noFill/>
        </p:spPr>
        <p:txBody>
          <a:bodyPr wrap="square" rtlCol="0">
            <a:spAutoFit/>
          </a:bodyPr>
          <a:lstStyle/>
          <a:p>
            <a:pPr algn="ctr"/>
            <a:r>
              <a:rPr lang="en-US" sz="48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Technical Briefings Session Meeting Munities. </a:t>
            </a:r>
          </a:p>
        </p:txBody>
      </p:sp>
    </p:spTree>
    <p:extLst>
      <p:ext uri="{BB962C8B-B14F-4D97-AF65-F5344CB8AC3E}">
        <p14:creationId xmlns:p14="http://schemas.microsoft.com/office/powerpoint/2010/main" val="380556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0AA5404A-82DB-4C9D-8538-7FDD6FDFCDE9}"/>
              </a:ext>
            </a:extLst>
          </p:cNvPr>
          <p:cNvPicPr>
            <a:picLocks noChangeAspect="1"/>
          </p:cNvPicPr>
          <p:nvPr/>
        </p:nvPicPr>
        <p:blipFill>
          <a:blip r:embed="rId3">
            <a:duotone>
              <a:prstClr val="black"/>
              <a:schemeClr val="tx2">
                <a:tint val="45000"/>
                <a:satMod val="400000"/>
              </a:schemeClr>
            </a:duotone>
            <a:alphaModFix amt="37000"/>
            <a:extLst>
              <a:ext uri="{BEBA8EAE-BF5A-486C-A8C5-ECC9F3942E4B}">
                <a14:imgProps xmlns:a14="http://schemas.microsoft.com/office/drawing/2010/main">
                  <a14:imgLayer r:embed="rId4">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70659" y="1371600"/>
            <a:ext cx="5715000" cy="3214688"/>
          </a:xfrm>
          <a:prstGeom prst="rect">
            <a:avLst/>
          </a:prstGeom>
        </p:spPr>
      </p:pic>
      <p:sp>
        <p:nvSpPr>
          <p:cNvPr id="3077" name="Rectangle 2"/>
          <p:cNvSpPr>
            <a:spLocks noGrp="1" noChangeArrowheads="1"/>
          </p:cNvSpPr>
          <p:nvPr>
            <p:ph type="ctrTitle"/>
          </p:nvPr>
        </p:nvSpPr>
        <p:spPr>
          <a:xfrm>
            <a:off x="1384909" y="3143251"/>
            <a:ext cx="6286500" cy="1236137"/>
          </a:xfrm>
        </p:spPr>
        <p:txBody>
          <a:bodyPr/>
          <a:lstStyle/>
          <a:p>
            <a:br>
              <a:rPr lang="en-US" altLang="da-DK" sz="2100" dirty="0"/>
            </a:br>
            <a:br>
              <a:rPr lang="en-GB" altLang="da-DK" sz="2100" dirty="0"/>
            </a:br>
            <a:br>
              <a:rPr lang="en-GB" altLang="da-DK" sz="2100" dirty="0"/>
            </a:br>
            <a:endParaRPr lang="en-GB" altLang="da-DK" sz="1500" dirty="0"/>
          </a:p>
        </p:txBody>
      </p:sp>
      <p:sp>
        <p:nvSpPr>
          <p:cNvPr id="14" name="Rectangle 13">
            <a:extLst>
              <a:ext uri="{FF2B5EF4-FFF2-40B4-BE49-F238E27FC236}">
                <a16:creationId xmlns:a16="http://schemas.microsoft.com/office/drawing/2014/main" id="{FA7B6B1C-A19D-4359-893D-7BD80CC483B8}"/>
              </a:ext>
            </a:extLst>
          </p:cNvPr>
          <p:cNvSpPr/>
          <p:nvPr/>
        </p:nvSpPr>
        <p:spPr>
          <a:xfrm>
            <a:off x="303904" y="49880"/>
            <a:ext cx="6858000" cy="754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2">
            <a:extLst>
              <a:ext uri="{FF2B5EF4-FFF2-40B4-BE49-F238E27FC236}">
                <a16:creationId xmlns:a16="http://schemas.microsoft.com/office/drawing/2014/main" id="{1ED78EE9-25B4-46B7-BF8C-A4541BDC0BBB}"/>
              </a:ext>
            </a:extLst>
          </p:cNvPr>
          <p:cNvSpPr txBox="1">
            <a:spLocks noChangeArrowheads="1"/>
          </p:cNvSpPr>
          <p:nvPr/>
        </p:nvSpPr>
        <p:spPr bwMode="auto">
          <a:xfrm>
            <a:off x="521486" y="3486151"/>
            <a:ext cx="6349832" cy="1236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3200">
                <a:solidFill>
                  <a:schemeClr val="accent1"/>
                </a:solidFill>
                <a:latin typeface="Arial" charset="0"/>
              </a:defRPr>
            </a:lvl2pPr>
            <a:lvl3pPr algn="l" rtl="0" eaLnBrk="1" fontAlgn="base" hangingPunct="1">
              <a:spcBef>
                <a:spcPct val="0"/>
              </a:spcBef>
              <a:spcAft>
                <a:spcPct val="0"/>
              </a:spcAft>
              <a:defRPr sz="3200">
                <a:solidFill>
                  <a:schemeClr val="accent1"/>
                </a:solidFill>
                <a:latin typeface="Arial" charset="0"/>
              </a:defRPr>
            </a:lvl3pPr>
            <a:lvl4pPr algn="l" rtl="0" eaLnBrk="1" fontAlgn="base" hangingPunct="1">
              <a:spcBef>
                <a:spcPct val="0"/>
              </a:spcBef>
              <a:spcAft>
                <a:spcPct val="0"/>
              </a:spcAft>
              <a:defRPr sz="3200">
                <a:solidFill>
                  <a:schemeClr val="accent1"/>
                </a:solidFill>
                <a:latin typeface="Arial" charset="0"/>
              </a:defRPr>
            </a:lvl4pPr>
            <a:lvl5pPr algn="l" rtl="0" eaLnBrk="1" fontAlgn="base" hangingPunct="1">
              <a:spcBef>
                <a:spcPct val="0"/>
              </a:spcBef>
              <a:spcAft>
                <a:spcPct val="0"/>
              </a:spcAft>
              <a:defRPr sz="3200">
                <a:solidFill>
                  <a:schemeClr val="accent1"/>
                </a:solidFill>
                <a:latin typeface="Arial" charset="0"/>
              </a:defRPr>
            </a:lvl5pPr>
            <a:lvl6pPr marL="457200" algn="l" rtl="0" eaLnBrk="1" fontAlgn="base" hangingPunct="1">
              <a:spcBef>
                <a:spcPct val="0"/>
              </a:spcBef>
              <a:spcAft>
                <a:spcPct val="0"/>
              </a:spcAft>
              <a:defRPr sz="3200">
                <a:solidFill>
                  <a:schemeClr val="accent1"/>
                </a:solidFill>
                <a:latin typeface="Arial" charset="0"/>
              </a:defRPr>
            </a:lvl6pPr>
            <a:lvl7pPr marL="914400" algn="l" rtl="0" eaLnBrk="1" fontAlgn="base" hangingPunct="1">
              <a:spcBef>
                <a:spcPct val="0"/>
              </a:spcBef>
              <a:spcAft>
                <a:spcPct val="0"/>
              </a:spcAft>
              <a:defRPr sz="3200">
                <a:solidFill>
                  <a:schemeClr val="accent1"/>
                </a:solidFill>
                <a:latin typeface="Arial" charset="0"/>
              </a:defRPr>
            </a:lvl7pPr>
            <a:lvl8pPr marL="1371600" algn="l" rtl="0" eaLnBrk="1" fontAlgn="base" hangingPunct="1">
              <a:spcBef>
                <a:spcPct val="0"/>
              </a:spcBef>
              <a:spcAft>
                <a:spcPct val="0"/>
              </a:spcAft>
              <a:defRPr sz="3200">
                <a:solidFill>
                  <a:schemeClr val="accent1"/>
                </a:solidFill>
                <a:latin typeface="Arial" charset="0"/>
              </a:defRPr>
            </a:lvl8pPr>
            <a:lvl9pPr marL="1828800" algn="l" rtl="0" eaLnBrk="1" fontAlgn="base" hangingPunct="1">
              <a:spcBef>
                <a:spcPct val="0"/>
              </a:spcBef>
              <a:spcAft>
                <a:spcPct val="0"/>
              </a:spcAft>
              <a:defRPr sz="3200">
                <a:solidFill>
                  <a:schemeClr val="accent1"/>
                </a:solidFill>
                <a:latin typeface="Arial" charset="0"/>
              </a:defRPr>
            </a:lvl9pPr>
          </a:lstStyle>
          <a:p>
            <a:r>
              <a:rPr lang="en-US" sz="1800" b="1" dirty="0">
                <a:latin typeface="Calibri" panose="020F0502020204030204" pitchFamily="34" charset="0"/>
                <a:cs typeface="Calibri" panose="020F0502020204030204" pitchFamily="34" charset="0"/>
              </a:rPr>
              <a:t>Introduction to Danish Refugee Council</a:t>
            </a:r>
          </a:p>
          <a:p>
            <a:endParaRPr lang="en-GB" altLang="da-DK" sz="1800" kern="0" dirty="0">
              <a:latin typeface="Calibri" panose="020F0502020204030204" pitchFamily="34" charset="0"/>
              <a:cs typeface="Calibri" panose="020F0502020204030204" pitchFamily="34" charset="0"/>
            </a:endParaRPr>
          </a:p>
        </p:txBody>
      </p:sp>
      <p:pic>
        <p:nvPicPr>
          <p:cNvPr id="13" name="Picture 12" descr="A drawing of a face&#10;&#10;Description automatically generated">
            <a:extLst>
              <a:ext uri="{FF2B5EF4-FFF2-40B4-BE49-F238E27FC236}">
                <a16:creationId xmlns:a16="http://schemas.microsoft.com/office/drawing/2014/main" id="{8654C206-4DFC-4B38-BC2A-8CB5631F04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909" y="199958"/>
            <a:ext cx="1186841" cy="590660"/>
          </a:xfrm>
          <a:prstGeom prst="rect">
            <a:avLst/>
          </a:prstGeom>
        </p:spPr>
      </p:pic>
    </p:spTree>
    <p:extLst>
      <p:ext uri="{BB962C8B-B14F-4D97-AF65-F5344CB8AC3E}">
        <p14:creationId xmlns:p14="http://schemas.microsoft.com/office/powerpoint/2010/main" val="3954564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F431154-731C-445C-BED3-F0C6EC984667}"/>
              </a:ext>
            </a:extLst>
          </p:cNvPr>
          <p:cNvSpPr>
            <a:spLocks noGrp="1"/>
          </p:cNvSpPr>
          <p:nvPr>
            <p:ph type="title"/>
          </p:nvPr>
        </p:nvSpPr>
        <p:spPr/>
        <p:txBody>
          <a:bodyPr/>
          <a:lstStyle/>
          <a:p>
            <a:r>
              <a:rPr lang="da-DK" dirty="0"/>
              <a:t>Thank you</a:t>
            </a:r>
          </a:p>
        </p:txBody>
      </p:sp>
    </p:spTree>
    <p:extLst>
      <p:ext uri="{BB962C8B-B14F-4D97-AF65-F5344CB8AC3E}">
        <p14:creationId xmlns:p14="http://schemas.microsoft.com/office/powerpoint/2010/main" val="289928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839096" y="343270"/>
            <a:ext cx="6933304" cy="507831"/>
          </a:xfrm>
          <a:prstGeom prst="rect">
            <a:avLst/>
          </a:prstGeom>
          <a:noFill/>
        </p:spPr>
        <p:txBody>
          <a:bodyPr wrap="square" rtlCol="0">
            <a:spAutoFit/>
          </a:bodyPr>
          <a:lstStyle/>
          <a:p>
            <a:r>
              <a:rPr lang="en-US" sz="27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 Danish Refugee Council</a:t>
            </a:r>
          </a:p>
        </p:txBody>
      </p:sp>
      <p:graphicFrame>
        <p:nvGraphicFramePr>
          <p:cNvPr id="2" name="Table 1">
            <a:extLst>
              <a:ext uri="{FF2B5EF4-FFF2-40B4-BE49-F238E27FC236}">
                <a16:creationId xmlns:a16="http://schemas.microsoft.com/office/drawing/2014/main" id="{B0BF243D-6B35-4CEC-A07A-244769E4336F}"/>
              </a:ext>
            </a:extLst>
          </p:cNvPr>
          <p:cNvGraphicFramePr>
            <a:graphicFrameLocks noGrp="1"/>
          </p:cNvGraphicFramePr>
          <p:nvPr>
            <p:extLst>
              <p:ext uri="{D42A27DB-BD31-4B8C-83A1-F6EECF244321}">
                <p14:modId xmlns:p14="http://schemas.microsoft.com/office/powerpoint/2010/main" val="3977240394"/>
              </p:ext>
            </p:extLst>
          </p:nvPr>
        </p:nvGraphicFramePr>
        <p:xfrm>
          <a:off x="172122" y="851101"/>
          <a:ext cx="8696670" cy="3726180"/>
        </p:xfrm>
        <a:graphic>
          <a:graphicData uri="http://schemas.openxmlformats.org/drawingml/2006/table">
            <a:tbl>
              <a:tblPr firstRow="1" bandRow="1">
                <a:tableStyleId>{5C22544A-7EE6-4342-B048-85BDC9FD1C3A}</a:tableStyleId>
              </a:tblPr>
              <a:tblGrid>
                <a:gridCol w="8696670">
                  <a:extLst>
                    <a:ext uri="{9D8B030D-6E8A-4147-A177-3AD203B41FA5}">
                      <a16:colId xmlns:a16="http://schemas.microsoft.com/office/drawing/2014/main" val="1646148156"/>
                    </a:ext>
                  </a:extLst>
                </a:gridCol>
              </a:tblGrid>
              <a:tr h="3365897">
                <a:tc>
                  <a:txBody>
                    <a:bodyPr/>
                    <a:lstStyle/>
                    <a:p>
                      <a:pPr marL="0" algn="just" defTabSz="685800" rtl="0" eaLnBrk="1" latinLnBrk="0" hangingPunct="1"/>
                      <a:r>
                        <a:rPr lang="en-US" sz="1600" b="1" kern="1200" dirty="0">
                          <a:solidFill>
                            <a:schemeClr val="tx1"/>
                          </a:solidFill>
                          <a:effectLst/>
                          <a:latin typeface="+mn-lt"/>
                          <a:ea typeface="+mn-ea"/>
                          <a:cs typeface="+mn-cs"/>
                        </a:rPr>
                        <a:t>The Danish Refugee Council assists refugees and internally displaced persons across the globe: we provide emergency aid, fight for their rights, and strengthen their opportunity for a brighter future. We work in</a:t>
                      </a:r>
                    </a:p>
                    <a:p>
                      <a:pPr marL="0" algn="just" defTabSz="685800" rtl="0" eaLnBrk="1" latinLnBrk="0" hangingPunct="1"/>
                      <a:r>
                        <a:rPr lang="en-US" sz="1600" b="1" kern="1200" dirty="0">
                          <a:solidFill>
                            <a:schemeClr val="tx1"/>
                          </a:solidFill>
                          <a:effectLst/>
                          <a:latin typeface="+mn-lt"/>
                          <a:ea typeface="+mn-ea"/>
                          <a:cs typeface="+mn-cs"/>
                        </a:rPr>
                        <a:t>conflict-affected areas, along the displacement routes, and in the countries where refugees settle. In</a:t>
                      </a:r>
                    </a:p>
                    <a:p>
                      <a:pPr marL="0" algn="just" defTabSz="685800" rtl="0" eaLnBrk="1" latinLnBrk="0" hangingPunct="1"/>
                      <a:r>
                        <a:rPr lang="en-US" sz="1600" b="1" kern="1200" dirty="0">
                          <a:solidFill>
                            <a:schemeClr val="tx1"/>
                          </a:solidFill>
                          <a:effectLst/>
                          <a:latin typeface="+mn-lt"/>
                          <a:ea typeface="+mn-ea"/>
                          <a:cs typeface="+mn-cs"/>
                        </a:rPr>
                        <a:t>cooperation with local communities, we strive for responsible and sustainable solutions. We work toward successful integration and – whenever possible – for the fulfillment of the wish to return home.</a:t>
                      </a:r>
                    </a:p>
                    <a:p>
                      <a:pPr marL="0" algn="just" defTabSz="685800" rtl="0" eaLnBrk="1" latinLnBrk="0" hangingPunct="1"/>
                      <a:r>
                        <a:rPr lang="en-US" sz="1600" b="1" kern="1200" dirty="0">
                          <a:solidFill>
                            <a:schemeClr val="tx1"/>
                          </a:solidFill>
                          <a:effectLst/>
                          <a:latin typeface="+mn-lt"/>
                          <a:ea typeface="+mn-ea"/>
                          <a:cs typeface="+mn-cs"/>
                        </a:rPr>
                        <a:t>The Danish Refugee Council was founded in Denmark in 1956, and has since grown to become an</a:t>
                      </a:r>
                    </a:p>
                    <a:p>
                      <a:pPr marL="0" algn="just" defTabSz="685800" rtl="0" eaLnBrk="1" latinLnBrk="0" hangingPunct="1"/>
                      <a:r>
                        <a:rPr lang="en-US" sz="1600" b="1" kern="1200" dirty="0">
                          <a:solidFill>
                            <a:schemeClr val="tx1"/>
                          </a:solidFill>
                          <a:effectLst/>
                          <a:latin typeface="+mn-lt"/>
                          <a:ea typeface="+mn-ea"/>
                          <a:cs typeface="+mn-cs"/>
                        </a:rPr>
                        <a:t>international humanitarian organization with more than 7,000 staff and 8,000 volunteers. Our vision is a dignified life for all displaced.</a:t>
                      </a:r>
                    </a:p>
                    <a:p>
                      <a:pPr marL="0" algn="just" defTabSz="685800" rtl="0" eaLnBrk="1" latinLnBrk="0" hangingPunct="1"/>
                      <a:r>
                        <a:rPr lang="en-US" sz="1600" b="1" kern="1200" dirty="0">
                          <a:solidFill>
                            <a:schemeClr val="tx1"/>
                          </a:solidFill>
                          <a:effectLst/>
                          <a:latin typeface="+mn-lt"/>
                          <a:ea typeface="+mn-ea"/>
                          <a:cs typeface="+mn-cs"/>
                        </a:rPr>
                        <a:t>All of our efforts are based on our value compass: humanity, respect, independence and neutrality,</a:t>
                      </a:r>
                    </a:p>
                    <a:p>
                      <a:pPr marL="0" algn="just" defTabSz="685800" rtl="0" eaLnBrk="1" latinLnBrk="0" hangingPunct="1"/>
                      <a:r>
                        <a:rPr lang="en-US" sz="1600" b="1" kern="1200" dirty="0">
                          <a:solidFill>
                            <a:schemeClr val="tx1"/>
                          </a:solidFill>
                          <a:effectLst/>
                          <a:latin typeface="+mn-lt"/>
                          <a:ea typeface="+mn-ea"/>
                          <a:cs typeface="+mn-cs"/>
                        </a:rPr>
                        <a:t>participation, and honesty and transparency.</a:t>
                      </a:r>
                    </a:p>
                    <a:p>
                      <a:pPr marL="0" algn="just" defTabSz="685800" rtl="0" eaLnBrk="1" latinLnBrk="0" hangingPunct="1"/>
                      <a:r>
                        <a:rPr lang="en-US" sz="1600" b="1" kern="1200" dirty="0">
                          <a:solidFill>
                            <a:schemeClr val="tx1"/>
                          </a:solidFill>
                          <a:effectLst/>
                          <a:latin typeface="+mn-lt"/>
                          <a:ea typeface="+mn-ea"/>
                          <a:cs typeface="+mn-cs"/>
                        </a:rPr>
                        <a:t>DRC has been operating in the Middle East (ME) region for over a decade, running a combination of</a:t>
                      </a:r>
                    </a:p>
                    <a:p>
                      <a:pPr marL="0" algn="just" defTabSz="685800" rtl="0" eaLnBrk="1" latinLnBrk="0" hangingPunct="1"/>
                      <a:r>
                        <a:rPr lang="en-US" sz="1600" b="1" kern="1200" dirty="0">
                          <a:solidFill>
                            <a:schemeClr val="tx1"/>
                          </a:solidFill>
                          <a:effectLst/>
                          <a:latin typeface="+mn-lt"/>
                          <a:ea typeface="+mn-ea"/>
                          <a:cs typeface="+mn-cs"/>
                        </a:rPr>
                        <a:t>emergency, livelihood, protection and advocacy </a:t>
                      </a:r>
                      <a:r>
                        <a:rPr lang="en-US" sz="1600" b="1" kern="1200" dirty="0" err="1">
                          <a:solidFill>
                            <a:schemeClr val="tx1"/>
                          </a:solidFill>
                          <a:effectLst/>
                          <a:latin typeface="+mn-lt"/>
                          <a:ea typeface="+mn-ea"/>
                          <a:cs typeface="+mn-cs"/>
                        </a:rPr>
                        <a:t>programmes</a:t>
                      </a:r>
                      <a:r>
                        <a:rPr lang="en-US" sz="1600" b="1" kern="1200" dirty="0">
                          <a:solidFill>
                            <a:schemeClr val="tx1"/>
                          </a:solidFill>
                          <a:effectLst/>
                          <a:latin typeface="+mn-lt"/>
                          <a:ea typeface="+mn-ea"/>
                          <a:cs typeface="+mn-cs"/>
                        </a:rPr>
                        <a:t> through Country Offices (COs) in Yemen, Syria, Iraq, Jordan, Lebanon and Turkey with a Regional Office (RO) in Amman.</a:t>
                      </a:r>
                    </a:p>
                  </a:txBody>
                  <a:tcPr marL="68580" marR="68580" marT="34290" marB="34290">
                    <a:noFill/>
                  </a:tcPr>
                </a:tc>
                <a:extLst>
                  <a:ext uri="{0D108BD9-81ED-4DB2-BD59-A6C34878D82A}">
                    <a16:rowId xmlns:a16="http://schemas.microsoft.com/office/drawing/2014/main" val="201135446"/>
                  </a:ext>
                </a:extLst>
              </a:tr>
            </a:tbl>
          </a:graphicData>
        </a:graphic>
      </p:graphicFrame>
    </p:spTree>
    <p:extLst>
      <p:ext uri="{BB962C8B-B14F-4D97-AF65-F5344CB8AC3E}">
        <p14:creationId xmlns:p14="http://schemas.microsoft.com/office/powerpoint/2010/main" val="313087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ctrTitle"/>
          </p:nvPr>
        </p:nvSpPr>
        <p:spPr>
          <a:xfrm>
            <a:off x="1384909" y="3143251"/>
            <a:ext cx="6286500" cy="1236137"/>
          </a:xfrm>
        </p:spPr>
        <p:txBody>
          <a:bodyPr/>
          <a:lstStyle/>
          <a:p>
            <a:br>
              <a:rPr lang="en-US" altLang="da-DK" sz="2100" dirty="0"/>
            </a:br>
            <a:br>
              <a:rPr lang="en-GB" altLang="da-DK" sz="2100" dirty="0"/>
            </a:br>
            <a:br>
              <a:rPr lang="en-GB" altLang="da-DK" sz="2100" dirty="0"/>
            </a:br>
            <a:endParaRPr lang="en-GB" altLang="da-DK" sz="1500" dirty="0"/>
          </a:p>
        </p:txBody>
      </p:sp>
      <p:sp>
        <p:nvSpPr>
          <p:cNvPr id="14" name="Rectangle 13">
            <a:extLst>
              <a:ext uri="{FF2B5EF4-FFF2-40B4-BE49-F238E27FC236}">
                <a16:creationId xmlns:a16="http://schemas.microsoft.com/office/drawing/2014/main" id="{FA7B6B1C-A19D-4359-893D-7BD80CC483B8}"/>
              </a:ext>
            </a:extLst>
          </p:cNvPr>
          <p:cNvSpPr/>
          <p:nvPr/>
        </p:nvSpPr>
        <p:spPr>
          <a:xfrm>
            <a:off x="303904" y="49880"/>
            <a:ext cx="6858000" cy="754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2">
            <a:extLst>
              <a:ext uri="{FF2B5EF4-FFF2-40B4-BE49-F238E27FC236}">
                <a16:creationId xmlns:a16="http://schemas.microsoft.com/office/drawing/2014/main" id="{1ED78EE9-25B4-46B7-BF8C-A4541BDC0BBB}"/>
              </a:ext>
            </a:extLst>
          </p:cNvPr>
          <p:cNvSpPr txBox="1">
            <a:spLocks noChangeArrowheads="1"/>
          </p:cNvSpPr>
          <p:nvPr/>
        </p:nvSpPr>
        <p:spPr bwMode="auto">
          <a:xfrm>
            <a:off x="845830" y="3707405"/>
            <a:ext cx="7364657" cy="1236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3200">
                <a:solidFill>
                  <a:schemeClr val="accent1"/>
                </a:solidFill>
                <a:latin typeface="Arial" charset="0"/>
              </a:defRPr>
            </a:lvl2pPr>
            <a:lvl3pPr algn="l" rtl="0" eaLnBrk="1" fontAlgn="base" hangingPunct="1">
              <a:spcBef>
                <a:spcPct val="0"/>
              </a:spcBef>
              <a:spcAft>
                <a:spcPct val="0"/>
              </a:spcAft>
              <a:defRPr sz="3200">
                <a:solidFill>
                  <a:schemeClr val="accent1"/>
                </a:solidFill>
                <a:latin typeface="Arial" charset="0"/>
              </a:defRPr>
            </a:lvl3pPr>
            <a:lvl4pPr algn="l" rtl="0" eaLnBrk="1" fontAlgn="base" hangingPunct="1">
              <a:spcBef>
                <a:spcPct val="0"/>
              </a:spcBef>
              <a:spcAft>
                <a:spcPct val="0"/>
              </a:spcAft>
              <a:defRPr sz="3200">
                <a:solidFill>
                  <a:schemeClr val="accent1"/>
                </a:solidFill>
                <a:latin typeface="Arial" charset="0"/>
              </a:defRPr>
            </a:lvl4pPr>
            <a:lvl5pPr algn="l" rtl="0" eaLnBrk="1" fontAlgn="base" hangingPunct="1">
              <a:spcBef>
                <a:spcPct val="0"/>
              </a:spcBef>
              <a:spcAft>
                <a:spcPct val="0"/>
              </a:spcAft>
              <a:defRPr sz="3200">
                <a:solidFill>
                  <a:schemeClr val="accent1"/>
                </a:solidFill>
                <a:latin typeface="Arial" charset="0"/>
              </a:defRPr>
            </a:lvl5pPr>
            <a:lvl6pPr marL="457200" algn="l" rtl="0" eaLnBrk="1" fontAlgn="base" hangingPunct="1">
              <a:spcBef>
                <a:spcPct val="0"/>
              </a:spcBef>
              <a:spcAft>
                <a:spcPct val="0"/>
              </a:spcAft>
              <a:defRPr sz="3200">
                <a:solidFill>
                  <a:schemeClr val="accent1"/>
                </a:solidFill>
                <a:latin typeface="Arial" charset="0"/>
              </a:defRPr>
            </a:lvl6pPr>
            <a:lvl7pPr marL="914400" algn="l" rtl="0" eaLnBrk="1" fontAlgn="base" hangingPunct="1">
              <a:spcBef>
                <a:spcPct val="0"/>
              </a:spcBef>
              <a:spcAft>
                <a:spcPct val="0"/>
              </a:spcAft>
              <a:defRPr sz="3200">
                <a:solidFill>
                  <a:schemeClr val="accent1"/>
                </a:solidFill>
                <a:latin typeface="Arial" charset="0"/>
              </a:defRPr>
            </a:lvl7pPr>
            <a:lvl8pPr marL="1371600" algn="l" rtl="0" eaLnBrk="1" fontAlgn="base" hangingPunct="1">
              <a:spcBef>
                <a:spcPct val="0"/>
              </a:spcBef>
              <a:spcAft>
                <a:spcPct val="0"/>
              </a:spcAft>
              <a:defRPr sz="3200">
                <a:solidFill>
                  <a:schemeClr val="accent1"/>
                </a:solidFill>
                <a:latin typeface="Arial" charset="0"/>
              </a:defRPr>
            </a:lvl8pPr>
            <a:lvl9pPr marL="1828800" algn="l" rtl="0" eaLnBrk="1" fontAlgn="base" hangingPunct="1">
              <a:spcBef>
                <a:spcPct val="0"/>
              </a:spcBef>
              <a:spcAft>
                <a:spcPct val="0"/>
              </a:spcAft>
              <a:defRPr sz="3200">
                <a:solidFill>
                  <a:schemeClr val="accent1"/>
                </a:solidFill>
                <a:latin typeface="Arial" charset="0"/>
              </a:defRPr>
            </a:lvl9pPr>
          </a:lstStyle>
          <a:p>
            <a:pPr lvl="0" algn="just"/>
            <a:r>
              <a:rPr lang="en-US" sz="3200" dirty="0">
                <a:latin typeface="Calibri" panose="020F0502020204030204" pitchFamily="34" charset="0"/>
                <a:cs typeface="Calibri" panose="020F0502020204030204" pitchFamily="34" charset="0"/>
              </a:rPr>
              <a:t>Overview of the RFP</a:t>
            </a:r>
          </a:p>
          <a:p>
            <a:endParaRPr lang="en-GB" altLang="da-DK" sz="1800" kern="0" dirty="0">
              <a:latin typeface="Calibri" panose="020F0502020204030204" pitchFamily="34" charset="0"/>
              <a:cs typeface="Calibri" panose="020F0502020204030204" pitchFamily="34" charset="0"/>
            </a:endParaRPr>
          </a:p>
        </p:txBody>
      </p:sp>
      <p:pic>
        <p:nvPicPr>
          <p:cNvPr id="13" name="Picture 12" descr="A drawing of a face&#10;&#10;Description automatically generated">
            <a:extLst>
              <a:ext uri="{FF2B5EF4-FFF2-40B4-BE49-F238E27FC236}">
                <a16:creationId xmlns:a16="http://schemas.microsoft.com/office/drawing/2014/main" id="{8654C206-4DFC-4B38-BC2A-8CB5631F0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4909" y="199958"/>
            <a:ext cx="1186841" cy="590660"/>
          </a:xfrm>
          <a:prstGeom prst="rect">
            <a:avLst/>
          </a:prstGeom>
        </p:spPr>
      </p:pic>
    </p:spTree>
    <p:extLst>
      <p:ext uri="{BB962C8B-B14F-4D97-AF65-F5344CB8AC3E}">
        <p14:creationId xmlns:p14="http://schemas.microsoft.com/office/powerpoint/2010/main" val="1046772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215153" y="343270"/>
            <a:ext cx="7557247" cy="461665"/>
          </a:xfrm>
          <a:prstGeom prst="rect">
            <a:avLst/>
          </a:prstGeom>
          <a:noFill/>
        </p:spPr>
        <p:txBody>
          <a:bodyPr wrap="square" rtlCol="0">
            <a:spAutoFit/>
          </a:bodyPr>
          <a:lstStyle/>
          <a:p>
            <a:r>
              <a:rPr lang="en-US" sz="24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RFP General Overview </a:t>
            </a:r>
          </a:p>
        </p:txBody>
      </p:sp>
      <p:graphicFrame>
        <p:nvGraphicFramePr>
          <p:cNvPr id="2" name="Table 1">
            <a:extLst>
              <a:ext uri="{FF2B5EF4-FFF2-40B4-BE49-F238E27FC236}">
                <a16:creationId xmlns:a16="http://schemas.microsoft.com/office/drawing/2014/main" id="{B0BF243D-6B35-4CEC-A07A-244769E4336F}"/>
              </a:ext>
            </a:extLst>
          </p:cNvPr>
          <p:cNvGraphicFramePr>
            <a:graphicFrameLocks noGrp="1"/>
          </p:cNvGraphicFramePr>
          <p:nvPr>
            <p:extLst>
              <p:ext uri="{D42A27DB-BD31-4B8C-83A1-F6EECF244321}">
                <p14:modId xmlns:p14="http://schemas.microsoft.com/office/powerpoint/2010/main" val="2255671712"/>
              </p:ext>
            </p:extLst>
          </p:nvPr>
        </p:nvGraphicFramePr>
        <p:xfrm>
          <a:off x="96820" y="733914"/>
          <a:ext cx="8733282" cy="4183380"/>
        </p:xfrm>
        <a:graphic>
          <a:graphicData uri="http://schemas.openxmlformats.org/drawingml/2006/table">
            <a:tbl>
              <a:tblPr firstRow="1" bandRow="1">
                <a:tableStyleId>{5C22544A-7EE6-4342-B048-85BDC9FD1C3A}</a:tableStyleId>
              </a:tblPr>
              <a:tblGrid>
                <a:gridCol w="8733282">
                  <a:extLst>
                    <a:ext uri="{9D8B030D-6E8A-4147-A177-3AD203B41FA5}">
                      <a16:colId xmlns:a16="http://schemas.microsoft.com/office/drawing/2014/main" val="1646148156"/>
                    </a:ext>
                  </a:extLst>
                </a:gridCol>
              </a:tblGrid>
              <a:tr h="3573427">
                <a:tc>
                  <a:txBody>
                    <a:bodyPr/>
                    <a:lstStyle/>
                    <a:p>
                      <a:pPr marL="0" lvl="0" indent="0" algn="l" defTabSz="685800" rtl="0" eaLnBrk="1" latinLnBrk="0" hangingPunct="1">
                        <a:buFont typeface="+mj-lt"/>
                        <a:buNone/>
                      </a:pPr>
                      <a:endParaRPr lang="en-US" sz="1500" b="0" kern="1200" baseline="0" dirty="0">
                        <a:solidFill>
                          <a:schemeClr val="tx1"/>
                        </a:solidFill>
                        <a:latin typeface="Calibri" panose="020F0502020204030204" pitchFamily="34" charset="0"/>
                        <a:ea typeface="+mn-ea"/>
                        <a:cs typeface="Calibri" panose="020F0502020204030204" pitchFamily="34" charset="0"/>
                      </a:endParaRPr>
                    </a:p>
                    <a:p>
                      <a:pPr marL="285750" lvl="0" indent="-285750" algn="l" defTabSz="685800" rtl="0" eaLnBrk="1" latinLnBrk="0" hangingPunct="1">
                        <a:buFont typeface="Wingdings" panose="05000000000000000000" pitchFamily="2" charset="2"/>
                        <a:buChar char="q"/>
                      </a:pPr>
                      <a:r>
                        <a:rPr lang="en-US" sz="1600" b="1" kern="1200" dirty="0">
                          <a:solidFill>
                            <a:schemeClr val="tx1"/>
                          </a:solidFill>
                          <a:effectLst/>
                          <a:latin typeface="+mn-lt"/>
                          <a:ea typeface="+mn-ea"/>
                          <a:cs typeface="+mn-cs"/>
                        </a:rPr>
                        <a:t>For all bids deemed technically compliant as per the specification stipulated in Annex F – Terms of Reference, DRC tender opening committee will give a weighted combined technical and financial score. The weighted score will determine the contract award.</a:t>
                      </a:r>
                    </a:p>
                    <a:p>
                      <a:pPr marL="285750" lvl="0" indent="-285750" algn="l" defTabSz="685800" rtl="0" eaLnBrk="1" latinLnBrk="0" hangingPunct="1">
                        <a:buFont typeface="Wingdings" panose="05000000000000000000" pitchFamily="2" charset="2"/>
                        <a:buChar char="q"/>
                      </a:pPr>
                      <a:r>
                        <a:rPr lang="en-US" sz="1600" b="1" kern="1200" dirty="0">
                          <a:solidFill>
                            <a:schemeClr val="tx1"/>
                          </a:solidFill>
                          <a:effectLst/>
                          <a:latin typeface="+mn-lt"/>
                          <a:ea typeface="+mn-ea"/>
                          <a:cs typeface="+mn-cs"/>
                        </a:rPr>
                        <a:t>A Purchase Agreement is not binding DRC to place any Purchase Orders. DRC will place orders to the awarded supplier based on the agreement as per its requirement</a:t>
                      </a:r>
                    </a:p>
                    <a:p>
                      <a:pPr marL="285750" lvl="0" indent="-285750" algn="l" defTabSz="685800" rtl="0" eaLnBrk="1" latinLnBrk="0" hangingPunct="1">
                        <a:buFont typeface="Wingdings" panose="05000000000000000000" pitchFamily="2" charset="2"/>
                        <a:buChar char="q"/>
                      </a:pPr>
                      <a:r>
                        <a:rPr lang="en-US" sz="1600" b="1" kern="1200" dirty="0">
                          <a:solidFill>
                            <a:schemeClr val="tx1"/>
                          </a:solidFill>
                          <a:effectLst/>
                          <a:latin typeface="+mn-lt"/>
                          <a:ea typeface="+mn-ea"/>
                          <a:cs typeface="+mn-cs"/>
                        </a:rPr>
                        <a:t>DRC may choose to cancel the agreement if deemed necessary.</a:t>
                      </a:r>
                    </a:p>
                    <a:p>
                      <a:pPr marL="285750" lvl="0" indent="-285750" algn="l" defTabSz="685800" rtl="0" eaLnBrk="1" latinLnBrk="0" hangingPunct="1">
                        <a:buFont typeface="Wingdings" panose="05000000000000000000" pitchFamily="2" charset="2"/>
                        <a:buChar char="q"/>
                      </a:pPr>
                      <a:r>
                        <a:rPr lang="en-US" sz="1600" b="1" kern="1200" dirty="0">
                          <a:solidFill>
                            <a:schemeClr val="tx1"/>
                          </a:solidFill>
                          <a:effectLst/>
                          <a:latin typeface="+mn-lt"/>
                          <a:ea typeface="+mn-ea"/>
                          <a:cs typeface="+mn-cs"/>
                        </a:rPr>
                        <a:t>The delivery time of the services  shall be within 7 days of placing order. DRC may terminate the Contract if the supplier fails to deliver the service within this period.</a:t>
                      </a:r>
                    </a:p>
                    <a:p>
                      <a:pPr marL="285750" lvl="0" indent="-285750" algn="l" defTabSz="685800" rtl="0" eaLnBrk="1" latinLnBrk="0" hangingPunct="1">
                        <a:buFont typeface="Wingdings" panose="05000000000000000000" pitchFamily="2" charset="2"/>
                        <a:buChar char="q"/>
                      </a:pPr>
                      <a:r>
                        <a:rPr lang="en-US" sz="1600" b="1" kern="1200" dirty="0">
                          <a:solidFill>
                            <a:schemeClr val="tx1"/>
                          </a:solidFill>
                          <a:effectLst/>
                          <a:latin typeface="+mn-lt"/>
                          <a:ea typeface="+mn-ea"/>
                          <a:cs typeface="+mn-cs"/>
                        </a:rPr>
                        <a:t>The payment may be paid to the awarded supplier as agreed in the insurance policy. The awarded supplier is expected to mobilize its own resources to deliver the agreed Service.</a:t>
                      </a:r>
                    </a:p>
                    <a:p>
                      <a:pPr marL="285750" lvl="0" indent="-285750" algn="l" defTabSz="685800" rtl="0" eaLnBrk="1" latinLnBrk="0" hangingPunct="1">
                        <a:buFont typeface="Wingdings" panose="05000000000000000000" pitchFamily="2" charset="2"/>
                        <a:buChar char="q"/>
                      </a:pPr>
                      <a:r>
                        <a:rPr lang="en-US" sz="1600" b="1" kern="1200" dirty="0">
                          <a:solidFill>
                            <a:schemeClr val="tx1"/>
                          </a:solidFill>
                          <a:effectLst/>
                          <a:latin typeface="+mn-lt"/>
                          <a:ea typeface="+mn-ea"/>
                          <a:cs typeface="+mn-cs"/>
                        </a:rPr>
                        <a:t>The quantities indicated in the technical bid form (Annex A.1) are estimates only and are to aid the bidder in the preparation of their bid. </a:t>
                      </a:r>
                    </a:p>
                    <a:p>
                      <a:pPr marL="285750" lvl="0" indent="-285750" algn="l" defTabSz="685800" rtl="0" eaLnBrk="1" latinLnBrk="0" hangingPunct="1">
                        <a:buFont typeface="Wingdings" panose="05000000000000000000" pitchFamily="2" charset="2"/>
                        <a:buChar char="q"/>
                      </a:pPr>
                      <a:r>
                        <a:rPr lang="en-US" sz="1600" b="1" kern="1200" dirty="0">
                          <a:solidFill>
                            <a:schemeClr val="tx1"/>
                          </a:solidFill>
                          <a:effectLst/>
                          <a:latin typeface="+mn-lt"/>
                          <a:ea typeface="+mn-ea"/>
                          <a:cs typeface="+mn-cs"/>
                        </a:rPr>
                        <a:t>DRC is not committed to cover  all of the estimated staff in the tender Annexes  listed lines or a fixed number of employees and the final number of employees  may fall below or surpass those stated. </a:t>
                      </a:r>
                    </a:p>
                    <a:p>
                      <a:pPr marL="114300" lvl="0" indent="0" algn="just">
                        <a:buFontTx/>
                        <a:buNone/>
                      </a:pPr>
                      <a:endParaRPr lang="en-US" sz="1500" b="0" kern="1200" baseline="0" dirty="0">
                        <a:solidFill>
                          <a:schemeClr val="tx1"/>
                        </a:solidFill>
                        <a:latin typeface="Calibri" panose="020F0502020204030204" pitchFamily="34" charset="0"/>
                        <a:ea typeface="+mn-ea"/>
                        <a:cs typeface="Calibri" panose="020F0502020204030204" pitchFamily="34" charset="0"/>
                      </a:endParaRPr>
                    </a:p>
                  </a:txBody>
                  <a:tcPr marL="68580" marR="68580" marT="34290" marB="34290">
                    <a:noFill/>
                  </a:tcPr>
                </a:tc>
                <a:extLst>
                  <a:ext uri="{0D108BD9-81ED-4DB2-BD59-A6C34878D82A}">
                    <a16:rowId xmlns:a16="http://schemas.microsoft.com/office/drawing/2014/main" val="201135446"/>
                  </a:ext>
                </a:extLst>
              </a:tr>
            </a:tbl>
          </a:graphicData>
        </a:graphic>
      </p:graphicFrame>
    </p:spTree>
    <p:extLst>
      <p:ext uri="{BB962C8B-B14F-4D97-AF65-F5344CB8AC3E}">
        <p14:creationId xmlns:p14="http://schemas.microsoft.com/office/powerpoint/2010/main" val="2943718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736847" y="343270"/>
            <a:ext cx="7035553" cy="507831"/>
          </a:xfrm>
          <a:prstGeom prst="rect">
            <a:avLst/>
          </a:prstGeom>
          <a:noFill/>
        </p:spPr>
        <p:txBody>
          <a:bodyPr wrap="square" rtlCol="0">
            <a:spAutoFit/>
          </a:bodyPr>
          <a:lstStyle/>
          <a:p>
            <a:r>
              <a:rPr lang="en-US" sz="27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About The Tender</a:t>
            </a:r>
          </a:p>
        </p:txBody>
      </p:sp>
      <p:graphicFrame>
        <p:nvGraphicFramePr>
          <p:cNvPr id="2" name="Table 1">
            <a:extLst>
              <a:ext uri="{FF2B5EF4-FFF2-40B4-BE49-F238E27FC236}">
                <a16:creationId xmlns:a16="http://schemas.microsoft.com/office/drawing/2014/main" id="{B0BF243D-6B35-4CEC-A07A-244769E4336F}"/>
              </a:ext>
            </a:extLst>
          </p:cNvPr>
          <p:cNvGraphicFramePr>
            <a:graphicFrameLocks noGrp="1"/>
          </p:cNvGraphicFramePr>
          <p:nvPr>
            <p:extLst>
              <p:ext uri="{D42A27DB-BD31-4B8C-83A1-F6EECF244321}">
                <p14:modId xmlns:p14="http://schemas.microsoft.com/office/powerpoint/2010/main" val="3345985014"/>
              </p:ext>
            </p:extLst>
          </p:nvPr>
        </p:nvGraphicFramePr>
        <p:xfrm>
          <a:off x="443883" y="1114712"/>
          <a:ext cx="8238478" cy="3404021"/>
        </p:xfrm>
        <a:graphic>
          <a:graphicData uri="http://schemas.openxmlformats.org/drawingml/2006/table">
            <a:tbl>
              <a:tblPr firstRow="1" bandRow="1">
                <a:tableStyleId>{5C22544A-7EE6-4342-B048-85BDC9FD1C3A}</a:tableStyleId>
              </a:tblPr>
              <a:tblGrid>
                <a:gridCol w="8238478">
                  <a:extLst>
                    <a:ext uri="{9D8B030D-6E8A-4147-A177-3AD203B41FA5}">
                      <a16:colId xmlns:a16="http://schemas.microsoft.com/office/drawing/2014/main" val="1646148156"/>
                    </a:ext>
                  </a:extLst>
                </a:gridCol>
              </a:tblGrid>
              <a:tr h="3404021">
                <a:tc>
                  <a:txBody>
                    <a:bodyPr/>
                    <a:lstStyle/>
                    <a:p>
                      <a:pPr marL="0" indent="0">
                        <a:buFont typeface="Arial" panose="020B0604020202020204" pitchFamily="34" charset="0"/>
                        <a:buNone/>
                      </a:pPr>
                      <a:endParaRPr lang="en-US" sz="1800" b="1" kern="1200" dirty="0">
                        <a:solidFill>
                          <a:schemeClr val="tx1"/>
                        </a:solidFill>
                        <a:effectLst/>
                        <a:latin typeface="+mn-lt"/>
                        <a:ea typeface="+mn-ea"/>
                        <a:cs typeface="+mn-cs"/>
                      </a:endParaRPr>
                    </a:p>
                    <a:p>
                      <a:pPr marL="0" indent="0">
                        <a:buFont typeface="Arial" panose="020B0604020202020204" pitchFamily="34" charset="0"/>
                        <a:buNone/>
                      </a:pPr>
                      <a:r>
                        <a:rPr lang="en-US" sz="1800" b="1" kern="1200" dirty="0">
                          <a:solidFill>
                            <a:schemeClr val="tx1"/>
                          </a:solidFill>
                          <a:effectLst/>
                          <a:latin typeface="+mn-lt"/>
                          <a:ea typeface="+mn-ea"/>
                          <a:cs typeface="+mn-cs"/>
                        </a:rPr>
                        <a:t>The Danish Refugee Council (DRC- Yemen Country office ) has received a grant from Several Donors for the implementation of the humanitarian aid operation entitled Several operations. Part of this operation is the supply of Provision of Work-Injury and life Insurance Service for DRC Yemen Staff for One Year. Therefore, the DRC requests you to submit price bid for the supply of the items listed in the attached DRC Bid Form Annex A.</a:t>
                      </a:r>
                      <a:endParaRPr lang="en-US" sz="1600" b="1" kern="1200" baseline="0" dirty="0">
                        <a:solidFill>
                          <a:schemeClr val="tx1"/>
                        </a:solidFill>
                        <a:effectLst/>
                        <a:latin typeface="+mn-lt"/>
                        <a:ea typeface="+mn-ea"/>
                        <a:cs typeface="+mn-cs"/>
                      </a:endParaRPr>
                    </a:p>
                    <a:p>
                      <a:pPr marL="0" indent="0">
                        <a:buFont typeface="Arial" panose="020B0604020202020204" pitchFamily="34" charset="0"/>
                        <a:buNone/>
                      </a:pPr>
                      <a:endParaRPr lang="en-US" sz="1600" b="1" kern="1200" baseline="0" dirty="0">
                        <a:solidFill>
                          <a:schemeClr val="tx1"/>
                        </a:solidFill>
                        <a:effectLst/>
                        <a:latin typeface="+mn-lt"/>
                        <a:ea typeface="+mn-ea"/>
                        <a:cs typeface="+mn-cs"/>
                      </a:endParaRPr>
                    </a:p>
                    <a:p>
                      <a:pPr marL="0" indent="0">
                        <a:buFont typeface="Arial" panose="020B0604020202020204" pitchFamily="34" charset="0"/>
                        <a:buNone/>
                      </a:pPr>
                      <a:endParaRPr lang="en-US" sz="1600" b="1" kern="1200" baseline="0" dirty="0">
                        <a:solidFill>
                          <a:schemeClr val="tx1"/>
                        </a:solidFill>
                        <a:effectLst/>
                        <a:latin typeface="+mn-lt"/>
                        <a:ea typeface="+mn-ea"/>
                        <a:cs typeface="+mn-cs"/>
                      </a:endParaRPr>
                    </a:p>
                    <a:p>
                      <a:pPr marL="0" indent="0">
                        <a:buFont typeface="Arial" panose="020B0604020202020204" pitchFamily="34" charset="0"/>
                        <a:buNone/>
                      </a:pPr>
                      <a:endParaRPr lang="en-US" sz="2400" b="0" kern="1200" baseline="0" dirty="0">
                        <a:solidFill>
                          <a:schemeClr val="tx1"/>
                        </a:solidFill>
                        <a:latin typeface="+mn-lt"/>
                        <a:ea typeface="+mn-ea"/>
                        <a:cs typeface="Calibri" panose="020F0502020204030204" pitchFamily="34" charset="0"/>
                      </a:endParaRPr>
                    </a:p>
                  </a:txBody>
                  <a:tcPr marL="68580" marR="68580" marT="34290" marB="34290">
                    <a:noFill/>
                  </a:tcPr>
                </a:tc>
                <a:extLst>
                  <a:ext uri="{0D108BD9-81ED-4DB2-BD59-A6C34878D82A}">
                    <a16:rowId xmlns:a16="http://schemas.microsoft.com/office/drawing/2014/main" val="201135446"/>
                  </a:ext>
                </a:extLst>
              </a:tr>
            </a:tbl>
          </a:graphicData>
        </a:graphic>
      </p:graphicFrame>
    </p:spTree>
    <p:extLst>
      <p:ext uri="{BB962C8B-B14F-4D97-AF65-F5344CB8AC3E}">
        <p14:creationId xmlns:p14="http://schemas.microsoft.com/office/powerpoint/2010/main" val="3491816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736847" y="343270"/>
            <a:ext cx="7035553" cy="507831"/>
          </a:xfrm>
          <a:prstGeom prst="rect">
            <a:avLst/>
          </a:prstGeom>
          <a:noFill/>
        </p:spPr>
        <p:txBody>
          <a:bodyPr wrap="square" rtlCol="0">
            <a:spAutoFit/>
          </a:bodyPr>
          <a:lstStyle/>
          <a:p>
            <a:r>
              <a:rPr lang="en-US" sz="2700" b="1" dirty="0">
                <a:solidFill>
                  <a:schemeClr val="accent1"/>
                </a:solidFill>
                <a:latin typeface="Calibri" panose="020F0502020204030204" pitchFamily="34" charset="0"/>
                <a:ea typeface="Source Sans Pro" panose="020B0503030403020204" pitchFamily="34" charset="0"/>
                <a:cs typeface="Calibri" panose="020F0502020204030204" pitchFamily="34" charset="0"/>
              </a:rPr>
              <a:t>Objectives of the Tender</a:t>
            </a:r>
          </a:p>
        </p:txBody>
      </p:sp>
      <p:graphicFrame>
        <p:nvGraphicFramePr>
          <p:cNvPr id="2" name="Table 1">
            <a:extLst>
              <a:ext uri="{FF2B5EF4-FFF2-40B4-BE49-F238E27FC236}">
                <a16:creationId xmlns:a16="http://schemas.microsoft.com/office/drawing/2014/main" id="{B0BF243D-6B35-4CEC-A07A-244769E4336F}"/>
              </a:ext>
            </a:extLst>
          </p:cNvPr>
          <p:cNvGraphicFramePr>
            <a:graphicFrameLocks noGrp="1"/>
          </p:cNvGraphicFramePr>
          <p:nvPr>
            <p:extLst>
              <p:ext uri="{D42A27DB-BD31-4B8C-83A1-F6EECF244321}">
                <p14:modId xmlns:p14="http://schemas.microsoft.com/office/powerpoint/2010/main" val="2997717889"/>
              </p:ext>
            </p:extLst>
          </p:nvPr>
        </p:nvGraphicFramePr>
        <p:xfrm>
          <a:off x="736847" y="1114712"/>
          <a:ext cx="6978403" cy="3404021"/>
        </p:xfrm>
        <a:graphic>
          <a:graphicData uri="http://schemas.openxmlformats.org/drawingml/2006/table">
            <a:tbl>
              <a:tblPr firstRow="1" bandRow="1">
                <a:tableStyleId>{5C22544A-7EE6-4342-B048-85BDC9FD1C3A}</a:tableStyleId>
              </a:tblPr>
              <a:tblGrid>
                <a:gridCol w="6978403">
                  <a:extLst>
                    <a:ext uri="{9D8B030D-6E8A-4147-A177-3AD203B41FA5}">
                      <a16:colId xmlns:a16="http://schemas.microsoft.com/office/drawing/2014/main" val="1646148156"/>
                    </a:ext>
                  </a:extLst>
                </a:gridCol>
              </a:tblGrid>
              <a:tr h="3404021">
                <a:tc>
                  <a:txBody>
                    <a:bodyPr/>
                    <a:lstStyle/>
                    <a:p>
                      <a:pPr marL="0" indent="0">
                        <a:buFont typeface="Arial" panose="020B0604020202020204" pitchFamily="34" charset="0"/>
                        <a:buNone/>
                      </a:pPr>
                      <a:endParaRPr lang="en-US" sz="1800" b="1" kern="1200" dirty="0">
                        <a:solidFill>
                          <a:schemeClr val="tx1"/>
                        </a:solidFill>
                        <a:effectLst/>
                        <a:latin typeface="+mn-lt"/>
                        <a:ea typeface="+mn-ea"/>
                        <a:cs typeface="+mn-cs"/>
                      </a:endParaRPr>
                    </a:p>
                    <a:p>
                      <a:pPr marL="0" indent="0" algn="just">
                        <a:buFont typeface="Arial" panose="020B0604020202020204" pitchFamily="34" charset="0"/>
                        <a:buNone/>
                      </a:pPr>
                      <a:r>
                        <a:rPr lang="en-US" sz="1800" b="1" kern="1200" dirty="0">
                          <a:solidFill>
                            <a:schemeClr val="tx1"/>
                          </a:solidFill>
                          <a:effectLst/>
                          <a:latin typeface="+mn-lt"/>
                          <a:ea typeface="+mn-ea"/>
                          <a:cs typeface="+mn-cs"/>
                        </a:rPr>
                        <a:t>This RFP is launched for the purpose of establishing a Purchase Agreement PA with a supplier for the supply of Work Injury and Life Insurance Service for DRC Yemen staff under a Purchase Agreement for a period of 12 months, extendable for another 12 months based on performance.</a:t>
                      </a:r>
                    </a:p>
                    <a:p>
                      <a:pPr marL="0" indent="0" algn="just">
                        <a:buFont typeface="Arial" panose="020B0604020202020204" pitchFamily="34" charset="0"/>
                        <a:buNone/>
                      </a:pPr>
                      <a:r>
                        <a:rPr lang="en-US" sz="1800" b="1" kern="1200" dirty="0">
                          <a:solidFill>
                            <a:schemeClr val="tx1"/>
                          </a:solidFill>
                          <a:effectLst/>
                          <a:latin typeface="+mn-lt"/>
                          <a:ea typeface="+mn-ea"/>
                          <a:cs typeface="+mn-cs"/>
                        </a:rPr>
                        <a:t>A Purchase Agreement is not binding DRC to place any Purchase Orders. DRC will place orders to the awarded supplier based on the agreement as per its requirement</a:t>
                      </a:r>
                      <a:endParaRPr lang="en-US" sz="1600" b="1" kern="1200" baseline="0" dirty="0">
                        <a:solidFill>
                          <a:schemeClr val="tx1"/>
                        </a:solidFill>
                        <a:effectLst/>
                        <a:latin typeface="+mn-lt"/>
                        <a:ea typeface="+mn-ea"/>
                        <a:cs typeface="+mn-cs"/>
                      </a:endParaRPr>
                    </a:p>
                    <a:p>
                      <a:pPr marL="0" indent="0">
                        <a:buFont typeface="Arial" panose="020B0604020202020204" pitchFamily="34" charset="0"/>
                        <a:buNone/>
                      </a:pPr>
                      <a:endParaRPr lang="en-US" sz="1600" b="1" kern="1200" baseline="0" dirty="0">
                        <a:solidFill>
                          <a:schemeClr val="tx1"/>
                        </a:solidFill>
                        <a:effectLst/>
                        <a:latin typeface="+mn-lt"/>
                        <a:ea typeface="+mn-ea"/>
                        <a:cs typeface="+mn-cs"/>
                      </a:endParaRPr>
                    </a:p>
                    <a:p>
                      <a:pPr marL="0" indent="0">
                        <a:buFont typeface="Arial" panose="020B0604020202020204" pitchFamily="34" charset="0"/>
                        <a:buNone/>
                      </a:pPr>
                      <a:endParaRPr lang="en-US" sz="1600" b="1" kern="1200" baseline="0" dirty="0">
                        <a:solidFill>
                          <a:schemeClr val="tx1"/>
                        </a:solidFill>
                        <a:effectLst/>
                        <a:latin typeface="+mn-lt"/>
                        <a:ea typeface="+mn-ea"/>
                        <a:cs typeface="+mn-cs"/>
                      </a:endParaRPr>
                    </a:p>
                    <a:p>
                      <a:pPr marL="0" indent="0">
                        <a:buFont typeface="Arial" panose="020B0604020202020204" pitchFamily="34" charset="0"/>
                        <a:buNone/>
                      </a:pPr>
                      <a:endParaRPr lang="en-US" sz="2400" b="0" kern="1200" baseline="0" dirty="0">
                        <a:solidFill>
                          <a:schemeClr val="tx1"/>
                        </a:solidFill>
                        <a:latin typeface="+mn-lt"/>
                        <a:ea typeface="+mn-ea"/>
                        <a:cs typeface="Calibri" panose="020F0502020204030204" pitchFamily="34" charset="0"/>
                      </a:endParaRPr>
                    </a:p>
                  </a:txBody>
                  <a:tcPr marL="68580" marR="68580" marT="34290" marB="34290">
                    <a:noFill/>
                  </a:tcPr>
                </a:tc>
                <a:extLst>
                  <a:ext uri="{0D108BD9-81ED-4DB2-BD59-A6C34878D82A}">
                    <a16:rowId xmlns:a16="http://schemas.microsoft.com/office/drawing/2014/main" val="201135446"/>
                  </a:ext>
                </a:extLst>
              </a:tr>
            </a:tbl>
          </a:graphicData>
        </a:graphic>
      </p:graphicFrame>
    </p:spTree>
    <p:extLst>
      <p:ext uri="{BB962C8B-B14F-4D97-AF65-F5344CB8AC3E}">
        <p14:creationId xmlns:p14="http://schemas.microsoft.com/office/powerpoint/2010/main" val="524814392"/>
      </p:ext>
    </p:extLst>
  </p:cSld>
  <p:clrMapOvr>
    <a:masterClrMapping/>
  </p:clrMapOvr>
</p:sld>
</file>

<file path=ppt/theme/theme1.xml><?xml version="1.0" encoding="utf-8"?>
<a:theme xmlns:a="http://schemas.openxmlformats.org/drawingml/2006/main" name="DRC">
  <a:themeElements>
    <a:clrScheme name="DRC 2020">
      <a:dk1>
        <a:srgbClr val="000000"/>
      </a:dk1>
      <a:lt1>
        <a:srgbClr val="FFFFFF"/>
      </a:lt1>
      <a:dk2>
        <a:srgbClr val="AF161E"/>
      </a:dk2>
      <a:lt2>
        <a:srgbClr val="788A97"/>
      </a:lt2>
      <a:accent1>
        <a:srgbClr val="AF161E"/>
      </a:accent1>
      <a:accent2>
        <a:srgbClr val="A5C082"/>
      </a:accent2>
      <a:accent3>
        <a:srgbClr val="E94F35"/>
      </a:accent3>
      <a:accent4>
        <a:srgbClr val="FFD300"/>
      </a:accent4>
      <a:accent5>
        <a:srgbClr val="61C3D9"/>
      </a:accent5>
      <a:accent6>
        <a:srgbClr val="00A870"/>
      </a:accent6>
      <a:hlink>
        <a:srgbClr val="AF161E"/>
      </a:hlink>
      <a:folHlink>
        <a:srgbClr val="788A9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0080A5"/>
        </a:lt2>
        <a:accent1>
          <a:srgbClr val="AE1A28"/>
        </a:accent1>
        <a:accent2>
          <a:srgbClr val="A7A9AC"/>
        </a:accent2>
        <a:accent3>
          <a:srgbClr val="FFFFFF"/>
        </a:accent3>
        <a:accent4>
          <a:srgbClr val="000000"/>
        </a:accent4>
        <a:accent5>
          <a:srgbClr val="D3ABAC"/>
        </a:accent5>
        <a:accent6>
          <a:srgbClr val="97999B"/>
        </a:accent6>
        <a:hlink>
          <a:srgbClr val="A7B601"/>
        </a:hlink>
        <a:folHlink>
          <a:srgbClr val="F46E0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 UK 2020.potx" id="{DE6088D4-AB0F-4781-A65D-3A6E89F90437}" vid="{14AE7E6F-85FA-4796-AF4E-8FEC1BE77321}"/>
    </a:ext>
  </a:ext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RC 2020">
    <a:dk1>
      <a:srgbClr val="000000"/>
    </a:dk1>
    <a:lt1>
      <a:srgbClr val="FFFFFF"/>
    </a:lt1>
    <a:dk2>
      <a:srgbClr val="AF161E"/>
    </a:dk2>
    <a:lt2>
      <a:srgbClr val="788A97"/>
    </a:lt2>
    <a:accent1>
      <a:srgbClr val="AF161E"/>
    </a:accent1>
    <a:accent2>
      <a:srgbClr val="A5C082"/>
    </a:accent2>
    <a:accent3>
      <a:srgbClr val="E94F35"/>
    </a:accent3>
    <a:accent4>
      <a:srgbClr val="FFD300"/>
    </a:accent4>
    <a:accent5>
      <a:srgbClr val="61C3D9"/>
    </a:accent5>
    <a:accent6>
      <a:srgbClr val="00A870"/>
    </a:accent6>
    <a:hlink>
      <a:srgbClr val="AF161E"/>
    </a:hlink>
    <a:folHlink>
      <a:srgbClr val="788A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68D61D962AA254987D71FBF312211A1" ma:contentTypeVersion="11" ma:contentTypeDescription="Opret et nyt dokument." ma:contentTypeScope="" ma:versionID="bf60bcde0a11e3ef7589402ba9926d80">
  <xsd:schema xmlns:xsd="http://www.w3.org/2001/XMLSchema" xmlns:xs="http://www.w3.org/2001/XMLSchema" xmlns:p="http://schemas.microsoft.com/office/2006/metadata/properties" xmlns:ns3="818bdebb-d827-488f-9c1a-2942e542aec2" xmlns:ns4="1473dcb0-4258-4c30-a059-dd2e5c9550fb" targetNamespace="http://schemas.microsoft.com/office/2006/metadata/properties" ma:root="true" ma:fieldsID="c404fcfb68c54375747c5fd36af7455c" ns3:_="" ns4:_="">
    <xsd:import namespace="818bdebb-d827-488f-9c1a-2942e542aec2"/>
    <xsd:import namespace="1473dcb0-4258-4c30-a059-dd2e5c9550f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8bdebb-d827-488f-9c1a-2942e542ae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73dcb0-4258-4c30-a059-dd2e5c9550f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SharingHintHash" ma:index="12"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1A3D65-3920-46AD-A67F-85EAFA073309}">
  <ds:schemaRefs>
    <ds:schemaRef ds:uri="http://schemas.microsoft.com/sharepoint/v3/contenttype/forms"/>
  </ds:schemaRefs>
</ds:datastoreItem>
</file>

<file path=customXml/itemProps2.xml><?xml version="1.0" encoding="utf-8"?>
<ds:datastoreItem xmlns:ds="http://schemas.openxmlformats.org/officeDocument/2006/customXml" ds:itemID="{921D3145-317A-4FB6-AF98-BAF398E0F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8bdebb-d827-488f-9c1a-2942e542aec2"/>
    <ds:schemaRef ds:uri="1473dcb0-4258-4c30-a059-dd2e5c9550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79D8E1-A1A3-4929-B3B0-24F1AF582769}">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1473dcb0-4258-4c30-a059-dd2e5c9550fb"/>
    <ds:schemaRef ds:uri="818bdebb-d827-488f-9c1a-2942e542aec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795</TotalTime>
  <Words>5348</Words>
  <Application>Microsoft Office PowerPoint</Application>
  <PresentationFormat>On-screen Show (16:9)</PresentationFormat>
  <Paragraphs>461</Paragraphs>
  <Slides>40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Courier New</vt:lpstr>
      <vt:lpstr>Symbol</vt:lpstr>
      <vt:lpstr>Times New Roman</vt:lpstr>
      <vt:lpstr>Wingdings</vt:lpstr>
      <vt:lpstr>DRC</vt:lpstr>
      <vt:lpstr>PowerPoint Presentation</vt:lpstr>
      <vt:lpstr>PowerPoint Presentation</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   </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Kim Larsen</cp:lastModifiedBy>
  <cp:revision>162</cp:revision>
  <dcterms:created xsi:type="dcterms:W3CDTF">2020-06-21T07:44:33Z</dcterms:created>
  <dcterms:modified xsi:type="dcterms:W3CDTF">2022-11-17T13:36:59Z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0x010100D68D61D962AA254987D71FBF312211A1</vt:lpwstr>
  </property>
</Properties>
</file>